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38"/>
  </p:notesMasterIdLst>
  <p:sldIdLst>
    <p:sldId id="256" r:id="rId2"/>
    <p:sldId id="264" r:id="rId3"/>
    <p:sldId id="265" r:id="rId4"/>
    <p:sldId id="269" r:id="rId5"/>
    <p:sldId id="300" r:id="rId6"/>
    <p:sldId id="266" r:id="rId7"/>
    <p:sldId id="274" r:id="rId8"/>
    <p:sldId id="275" r:id="rId9"/>
    <p:sldId id="276" r:id="rId10"/>
    <p:sldId id="290" r:id="rId11"/>
    <p:sldId id="291" r:id="rId12"/>
    <p:sldId id="292" r:id="rId13"/>
    <p:sldId id="293" r:id="rId14"/>
    <p:sldId id="295" r:id="rId15"/>
    <p:sldId id="294" r:id="rId16"/>
    <p:sldId id="296" r:id="rId17"/>
    <p:sldId id="288" r:id="rId18"/>
    <p:sldId id="289" r:id="rId19"/>
    <p:sldId id="285" r:id="rId20"/>
    <p:sldId id="286" r:id="rId21"/>
    <p:sldId id="287" r:id="rId22"/>
    <p:sldId id="297" r:id="rId23"/>
    <p:sldId id="298" r:id="rId24"/>
    <p:sldId id="282" r:id="rId25"/>
    <p:sldId id="299" r:id="rId26"/>
    <p:sldId id="283" r:id="rId27"/>
    <p:sldId id="270" r:id="rId28"/>
    <p:sldId id="257" r:id="rId29"/>
    <p:sldId id="258" r:id="rId30"/>
    <p:sldId id="259" r:id="rId31"/>
    <p:sldId id="260" r:id="rId32"/>
    <p:sldId id="261" r:id="rId33"/>
    <p:sldId id="262" r:id="rId34"/>
    <p:sldId id="263" r:id="rId35"/>
    <p:sldId id="277" r:id="rId36"/>
    <p:sldId id="30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3973F-4808-475F-B794-519F80BDA0F5}" type="datetimeFigureOut">
              <a:rPr lang="en-IN" smtClean="0"/>
              <a:t>30-04-2022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80E6C-1187-48C5-9DDB-3C69B55E94B7}" type="slidenum">
              <a:rPr lang="en-IN" smtClean="0"/>
              <a:t>‹#›</a:t>
            </a:fld>
            <a:endParaRPr lang="en-IN"/>
          </a:p>
        </p:txBody>
      </p:sp>
    </p:spTree>
    <p:extLst>
      <p:ext uri="{BB962C8B-B14F-4D97-AF65-F5344CB8AC3E}">
        <p14:creationId xmlns:p14="http://schemas.microsoft.com/office/powerpoint/2010/main" val="87929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A480E6C-1187-48C5-9DDB-3C69B55E94B7}" type="slidenum">
              <a:rPr lang="en-IN" smtClean="0"/>
              <a:t>1</a:t>
            </a:fld>
            <a:endParaRPr lang="en-IN"/>
          </a:p>
        </p:txBody>
      </p:sp>
    </p:spTree>
    <p:extLst>
      <p:ext uri="{BB962C8B-B14F-4D97-AF65-F5344CB8AC3E}">
        <p14:creationId xmlns:p14="http://schemas.microsoft.com/office/powerpoint/2010/main" val="76250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4FEE7A0E-8A87-4E0C-8E34-37B6F05C2EE8}" type="slidenum">
              <a:rPr lang="zh-CN" altLang="en-US" smtClean="0"/>
              <a:pPr/>
              <a:t>10</a:t>
            </a:fld>
            <a:endParaRPr lang="zh-CN" altLang="en-US"/>
          </a:p>
        </p:txBody>
      </p:sp>
    </p:spTree>
    <p:extLst>
      <p:ext uri="{BB962C8B-B14F-4D97-AF65-F5344CB8AC3E}">
        <p14:creationId xmlns:p14="http://schemas.microsoft.com/office/powerpoint/2010/main" val="281950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Demonstrate the confirmed dimension here</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4FEE7A0E-8A87-4E0C-8E34-37B6F05C2EE8}" type="slidenum">
              <a:rPr lang="zh-CN" altLang="en-US" smtClean="0"/>
              <a:pPr/>
              <a:t>11</a:t>
            </a:fld>
            <a:endParaRPr lang="zh-CN" altLang="en-US"/>
          </a:p>
        </p:txBody>
      </p:sp>
    </p:spTree>
    <p:extLst>
      <p:ext uri="{BB962C8B-B14F-4D97-AF65-F5344CB8AC3E}">
        <p14:creationId xmlns:p14="http://schemas.microsoft.com/office/powerpoint/2010/main" val="327737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In this business process we choose, the </a:t>
            </a:r>
            <a:r>
              <a:rPr lang="en-US" altLang="zh-CN" sz="1200" dirty="0">
                <a:solidFill>
                  <a:schemeClr val="tx1"/>
                </a:solidFill>
                <a:latin typeface="Calibri" pitchFamily="34" charset="0"/>
                <a:ea typeface="宋体" pitchFamily="2" charset="-122"/>
                <a:cs typeface="Times New Roman" pitchFamily="18" charset="0"/>
              </a:rPr>
              <a:t>Sale transaction </a:t>
            </a:r>
            <a:r>
              <a:rPr lang="en-US" altLang="zh-CN" dirty="0"/>
              <a:t>is the core of it. So We build the Fact Table of </a:t>
            </a:r>
            <a:r>
              <a:rPr lang="en-US" altLang="zh-CN" sz="1200" dirty="0">
                <a:solidFill>
                  <a:schemeClr val="tx1"/>
                </a:solidFill>
                <a:latin typeface="Calibri" pitchFamily="34" charset="0"/>
                <a:ea typeface="宋体" pitchFamily="2" charset="-122"/>
                <a:cs typeface="Times New Roman" pitchFamily="18" charset="0"/>
              </a:rPr>
              <a:t>Sale transaction line item </a:t>
            </a:r>
            <a:r>
              <a:rPr lang="en-US" altLang="zh-CN" dirty="0"/>
              <a:t>in the center, which is then surrounded and connected with associated dimensions. These dimensions are involved in our chosen business process.</a:t>
            </a:r>
          </a:p>
          <a:p>
            <a:pPr eaLnBrk="1" hangingPunct="1">
              <a:spcBef>
                <a:spcPct val="0"/>
              </a:spcBef>
            </a:pPr>
            <a:r>
              <a:rPr lang="en-US" altLang="zh-CN" dirty="0"/>
              <a:t>In the fact table, we need Grain to give a uniform definition for the fact. For </a:t>
            </a:r>
            <a:r>
              <a:rPr lang="en-US" altLang="zh-CN" sz="1200" dirty="0">
                <a:solidFill>
                  <a:schemeClr val="tx1"/>
                </a:solidFill>
                <a:latin typeface="Calibri" pitchFamily="34" charset="0"/>
                <a:ea typeface="宋体" pitchFamily="2" charset="-122"/>
                <a:cs typeface="Times New Roman" pitchFamily="18" charset="0"/>
              </a:rPr>
              <a:t>Sale transaction line item </a:t>
            </a:r>
            <a:r>
              <a:rPr lang="en-US" altLang="zh-CN" dirty="0"/>
              <a:t>, good uniform information to define it is some basic data that records each line item of transactions. So line item</a:t>
            </a:r>
            <a:r>
              <a:rPr lang="en-US" altLang="zh-CN" baseline="0" dirty="0"/>
              <a:t> on online sale transaction </a:t>
            </a:r>
            <a:r>
              <a:rPr lang="en-US" altLang="zh-CN" dirty="0"/>
              <a:t>are chosen as this grain.</a:t>
            </a:r>
          </a:p>
          <a:p>
            <a:pPr eaLnBrk="1" hangingPunct="1">
              <a:spcBef>
                <a:spcPct val="0"/>
              </a:spcBef>
            </a:pPr>
            <a:endParaRPr lang="en-US" altLang="zh-CN" dirty="0"/>
          </a:p>
        </p:txBody>
      </p:sp>
      <p:sp>
        <p:nvSpPr>
          <p:cNvPr id="368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hangingPunct="1"/>
            <a:fld id="{86D93FB9-744C-425D-9B28-16D0059425F3}" type="slidenum">
              <a:rPr lang="en-US" altLang="zh-CN">
                <a:solidFill>
                  <a:schemeClr val="tx1"/>
                </a:solidFill>
                <a:latin typeface="Calibri" pitchFamily="34" charset="0"/>
              </a:rPr>
              <a:pPr eaLnBrk="1" hangingPunct="1"/>
              <a:t>12</a:t>
            </a:fld>
            <a:endParaRPr lang="en-US" altLang="zh-CN">
              <a:solidFill>
                <a:schemeClr val="tx1"/>
              </a:solidFill>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The</a:t>
            </a:r>
            <a:r>
              <a:rPr lang="en-US" altLang="zh-CN" baseline="0" dirty="0"/>
              <a:t> </a:t>
            </a:r>
            <a:r>
              <a:rPr lang="en-US" altLang="zh-CN" dirty="0"/>
              <a:t>detailed fact table demonstrates the keys of it. As shown in the table, these eight keys are all foreign keys that referred the primary keys of directly connected dimensions.</a:t>
            </a:r>
          </a:p>
          <a:p>
            <a:pPr eaLnBrk="1" hangingPunct="1">
              <a:spcBef>
                <a:spcPct val="0"/>
              </a:spcBef>
            </a:pPr>
            <a:r>
              <a:rPr lang="en-US" altLang="zh-CN" dirty="0"/>
              <a:t>The Grain contains three basic and also necessary items that define this fact.</a:t>
            </a:r>
          </a:p>
          <a:p>
            <a:pPr eaLnBrk="1" hangingPunct="1">
              <a:spcBef>
                <a:spcPct val="0"/>
              </a:spcBef>
            </a:pPr>
            <a:endParaRPr lang="en-US" altLang="zh-CN" dirty="0"/>
          </a:p>
        </p:txBody>
      </p:sp>
      <p:sp>
        <p:nvSpPr>
          <p:cNvPr id="378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hangingPunct="1"/>
            <a:fld id="{6812CE3A-095F-44D5-9F57-F0AD7E0D6A91}" type="slidenum">
              <a:rPr lang="en-US" altLang="zh-CN">
                <a:solidFill>
                  <a:schemeClr val="tx1"/>
                </a:solidFill>
                <a:latin typeface="Calibri" pitchFamily="34" charset="0"/>
              </a:rPr>
              <a:pPr eaLnBrk="1" hangingPunct="1"/>
              <a:t>13</a:t>
            </a:fld>
            <a:endParaRPr lang="en-US" altLang="zh-CN">
              <a:solidFill>
                <a:schemeClr val="tx1"/>
              </a:solidFill>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4FEE7A0E-8A87-4E0C-8E34-37B6F05C2EE8}" type="slidenum">
              <a:rPr lang="zh-CN" altLang="en-US" smtClean="0"/>
              <a:pPr/>
              <a:t>15</a:t>
            </a:fld>
            <a:endParaRPr lang="zh-CN" altLang="en-US"/>
          </a:p>
        </p:txBody>
      </p:sp>
    </p:spTree>
    <p:extLst>
      <p:ext uri="{BB962C8B-B14F-4D97-AF65-F5344CB8AC3E}">
        <p14:creationId xmlns:p14="http://schemas.microsoft.com/office/powerpoint/2010/main" val="1600486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have designed a table showing dimension attribute detail for our dimensions, </a:t>
            </a:r>
          </a:p>
          <a:p>
            <a:r>
              <a:rPr lang="en-US" altLang="zh-CN" dirty="0"/>
              <a:t>We have the following columns Attribute Name, Attribute Description (describes in details the attributes), </a:t>
            </a:r>
          </a:p>
          <a:p>
            <a:r>
              <a:rPr lang="en-US" altLang="zh-CN" dirty="0"/>
              <a:t>Cardinality (describes the cardinality of the dimension if it exists),</a:t>
            </a:r>
          </a:p>
          <a:p>
            <a:r>
              <a:rPr lang="en-US" altLang="zh-CN" dirty="0"/>
              <a:t>Slowly Changing Dimension Policy, Reason (this describes the reason for the slowly changing dimension policy),</a:t>
            </a:r>
          </a:p>
          <a:p>
            <a:r>
              <a:rPr lang="en-US" altLang="zh-CN" dirty="0"/>
              <a:t>Sample Values (this describes an example of an attribute)</a:t>
            </a:r>
          </a:p>
          <a:p>
            <a:endParaRPr lang="en-US" altLang="zh-CN" dirty="0"/>
          </a:p>
          <a:p>
            <a:r>
              <a:rPr lang="en-US" altLang="zh-CN" dirty="0"/>
              <a:t>Slowly dimension changing policies are Type 1: when there is no need to keep the history of the data or when correcting the database</a:t>
            </a:r>
          </a:p>
          <a:p>
            <a:r>
              <a:rPr lang="en-US" altLang="zh-CN" dirty="0"/>
              <a:t>essentially it is an overwrite. Type 2: changes in dimensions and associating them with fact tables.</a:t>
            </a:r>
          </a:p>
          <a:p>
            <a:endParaRPr lang="zh-CN" altLang="en-US" dirty="0"/>
          </a:p>
        </p:txBody>
      </p:sp>
      <p:sp>
        <p:nvSpPr>
          <p:cNvPr id="4" name="Slide Number Placeholder 3"/>
          <p:cNvSpPr>
            <a:spLocks noGrp="1"/>
          </p:cNvSpPr>
          <p:nvPr>
            <p:ph type="sldNum" sz="quarter" idx="10"/>
          </p:nvPr>
        </p:nvSpPr>
        <p:spPr/>
        <p:txBody>
          <a:bodyPr/>
          <a:lstStyle/>
          <a:p>
            <a:fld id="{4FEE7A0E-8A87-4E0C-8E34-37B6F05C2EE8}" type="slidenum">
              <a:rPr lang="zh-CN" altLang="en-US" smtClean="0"/>
              <a:pPr/>
              <a:t>16</a:t>
            </a:fld>
            <a:endParaRPr lang="zh-CN" altLang="en-US"/>
          </a:p>
        </p:txBody>
      </p:sp>
    </p:spTree>
    <p:extLst>
      <p:ext uri="{BB962C8B-B14F-4D97-AF65-F5344CB8AC3E}">
        <p14:creationId xmlns:p14="http://schemas.microsoft.com/office/powerpoint/2010/main" val="96567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 Operational interface is a low level entry point providing limited data on a specific business process.  It is an example of an informative explanatory visualization.</a:t>
            </a:r>
          </a:p>
        </p:txBody>
      </p:sp>
      <p:sp>
        <p:nvSpPr>
          <p:cNvPr id="4" name="Slide Number Placeholder 3"/>
          <p:cNvSpPr>
            <a:spLocks noGrp="1"/>
          </p:cNvSpPr>
          <p:nvPr>
            <p:ph type="sldNum" sz="quarter" idx="10"/>
          </p:nvPr>
        </p:nvSpPr>
        <p:spPr/>
        <p:txBody>
          <a:bodyPr/>
          <a:lstStyle/>
          <a:p>
            <a:fld id="{4FEE7A0E-8A87-4E0C-8E34-37B6F05C2EE8}" type="slidenum">
              <a:rPr lang="zh-CN" altLang="en-US" smtClean="0"/>
              <a:pPr/>
              <a:t>26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response time. The performance of data warehousing is largely depending on query performance. Queries usually either select a very small set of data or perform aggregations on a fairly large data set. Although materialized views that stores pre-calculated aggregates are efficiently used to process queries with aggregations, this approach increases resource requirements in disk space and slows down updates because of the view maintenance problem. Multidimensional hierarchical clustering (MHC) of OLAP data overcomes these problems while offering more flexibility for aggregation paths. Clustering is introduced as a way to speed up aggregation queries without additional storage cost for materialization. Another way is to use the BW OLAP cache.</a:t>
            </a:r>
            <a:endParaRPr lang="en-US" dirty="0"/>
          </a:p>
        </p:txBody>
      </p:sp>
      <p:sp>
        <p:nvSpPr>
          <p:cNvPr id="4" name="Slide Number Placeholder 3"/>
          <p:cNvSpPr>
            <a:spLocks noGrp="1"/>
          </p:cNvSpPr>
          <p:nvPr>
            <p:ph type="sldNum" sz="quarter" idx="10"/>
          </p:nvPr>
        </p:nvSpPr>
        <p:spPr/>
        <p:txBody>
          <a:bodyPr/>
          <a:lstStyle/>
          <a:p>
            <a:fld id="{4FEE7A0E-8A87-4E0C-8E34-37B6F05C2EE8}" type="slidenum">
              <a:rPr lang="zh-CN" altLang="en-US" smtClean="0"/>
              <a:pPr/>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A5FA0D-5F34-4C28-A8CF-FE0BBEE9D26A}" type="datetime1">
              <a:rPr lang="en-US" smtClean="0"/>
              <a:t>4/30/2022</a:t>
            </a:fld>
            <a:endParaRPr lang="en-US"/>
          </a:p>
        </p:txBody>
      </p:sp>
      <p:sp>
        <p:nvSpPr>
          <p:cNvPr id="5"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124531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06F92C-7A51-4A58-8AED-4131F5E762FD}" type="datetime1">
              <a:rPr lang="en-US" smtClean="0"/>
              <a:t>4/30/2022</a:t>
            </a:fld>
            <a:endParaRPr lang="en-US"/>
          </a:p>
        </p:txBody>
      </p:sp>
      <p:sp>
        <p:nvSpPr>
          <p:cNvPr id="6" name="Footer Placeholder 5"/>
          <p:cNvSpPr>
            <a:spLocks noGrp="1"/>
          </p:cNvSpPr>
          <p:nvPr>
            <p:ph type="ftr" sz="quarter" idx="11"/>
          </p:nvPr>
        </p:nvSpPr>
        <p:spPr/>
        <p:txBody>
          <a:bodyPr/>
          <a:lstStyle/>
          <a:p>
            <a:r>
              <a:rPr lang="en-US"/>
              <a:t>Group 7</a:t>
            </a:r>
          </a:p>
        </p:txBody>
      </p:sp>
      <p:sp>
        <p:nvSpPr>
          <p:cNvPr id="7" name="Slide Number Placeholder 6"/>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4142937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BAABC89-EDE9-4E00-8007-0A632D781087}" type="datetime1">
              <a:rPr lang="en-US" smtClean="0"/>
              <a:t>4/30/2022</a:t>
            </a:fld>
            <a:endParaRPr lang="en-US"/>
          </a:p>
        </p:txBody>
      </p:sp>
      <p:sp>
        <p:nvSpPr>
          <p:cNvPr id="5"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2309763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411456-95A6-475E-8116-C9183E338975}" type="datetime1">
              <a:rPr lang="en-US" smtClean="0"/>
              <a:t>4/30/2022</a:t>
            </a:fld>
            <a:endParaRPr lang="en-US"/>
          </a:p>
        </p:txBody>
      </p:sp>
      <p:sp>
        <p:nvSpPr>
          <p:cNvPr id="5"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55085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FB2243-3919-489D-AA81-96F1FEB33217}" type="datetime1">
              <a:rPr lang="en-US" smtClean="0"/>
              <a:t>4/30/2022</a:t>
            </a:fld>
            <a:endParaRPr lang="en-US"/>
          </a:p>
        </p:txBody>
      </p:sp>
      <p:sp>
        <p:nvSpPr>
          <p:cNvPr id="5"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230267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14D5B4-8ABA-49AF-83D9-38EE68B63DD2}" type="datetime1">
              <a:rPr lang="en-US" smtClean="0"/>
              <a:t>4/30/2022</a:t>
            </a:fld>
            <a:endParaRPr lang="en-US"/>
          </a:p>
        </p:txBody>
      </p:sp>
      <p:sp>
        <p:nvSpPr>
          <p:cNvPr id="4"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723683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15E81B9-0617-4A0B-AE91-52F7AA257AE5}" type="datetime1">
              <a:rPr lang="en-US" smtClean="0"/>
              <a:t>4/30/2022</a:t>
            </a:fld>
            <a:endParaRPr lang="en-US"/>
          </a:p>
        </p:txBody>
      </p:sp>
      <p:sp>
        <p:nvSpPr>
          <p:cNvPr id="4"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2588466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F580F1-2817-4657-9A7E-EC449F8E014C}" type="datetime1">
              <a:rPr lang="en-US" smtClean="0"/>
              <a:t>4/30/2022</a:t>
            </a:fld>
            <a:endParaRPr lang="en-US"/>
          </a:p>
        </p:txBody>
      </p:sp>
      <p:sp>
        <p:nvSpPr>
          <p:cNvPr id="5"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725707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EDD30D-00BD-4CED-8596-98990AD594F4}" type="datetime1">
              <a:rPr lang="en-US" smtClean="0"/>
              <a:t>4/30/2022</a:t>
            </a:fld>
            <a:endParaRPr lang="en-US"/>
          </a:p>
        </p:txBody>
      </p:sp>
      <p:sp>
        <p:nvSpPr>
          <p:cNvPr id="5"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158489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0543FEE-83FB-476A-BC52-6B82AEB45C85}" type="datetime1">
              <a:rPr lang="en-US" smtClean="0"/>
              <a:t>4/30/2022</a:t>
            </a:fld>
            <a:endParaRPr lang="en-US"/>
          </a:p>
        </p:txBody>
      </p:sp>
      <p:sp>
        <p:nvSpPr>
          <p:cNvPr id="5"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262485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EC384-FB7D-497E-8BE7-EC642299C909}" type="datetime1">
              <a:rPr lang="en-US" smtClean="0"/>
              <a:t>4/30/2022</a:t>
            </a:fld>
            <a:endParaRPr lang="en-US"/>
          </a:p>
        </p:txBody>
      </p:sp>
      <p:sp>
        <p:nvSpPr>
          <p:cNvPr id="5" name="Footer Placeholder 4"/>
          <p:cNvSpPr>
            <a:spLocks noGrp="1"/>
          </p:cNvSpPr>
          <p:nvPr>
            <p:ph type="ftr" sz="quarter" idx="11"/>
          </p:nvPr>
        </p:nvSpPr>
        <p:spPr/>
        <p:txBody>
          <a:bodyPr/>
          <a:lstStyle/>
          <a:p>
            <a:r>
              <a:rPr lang="en-US"/>
              <a:t>Group 7</a:t>
            </a:r>
          </a:p>
        </p:txBody>
      </p:sp>
      <p:sp>
        <p:nvSpPr>
          <p:cNvPr id="6" name="Slide Number Placeholder 5"/>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4237923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7A9EE3-09E5-432E-9D36-9DE2DA70E86D}" type="datetime1">
              <a:rPr lang="en-US" smtClean="0"/>
              <a:t>4/30/2022</a:t>
            </a:fld>
            <a:endParaRPr lang="en-US"/>
          </a:p>
        </p:txBody>
      </p:sp>
      <p:sp>
        <p:nvSpPr>
          <p:cNvPr id="6" name="Footer Placeholder 5"/>
          <p:cNvSpPr>
            <a:spLocks noGrp="1"/>
          </p:cNvSpPr>
          <p:nvPr>
            <p:ph type="ftr" sz="quarter" idx="11"/>
          </p:nvPr>
        </p:nvSpPr>
        <p:spPr/>
        <p:txBody>
          <a:bodyPr/>
          <a:lstStyle/>
          <a:p>
            <a:r>
              <a:rPr lang="en-US"/>
              <a:t>Group 7</a:t>
            </a:r>
          </a:p>
        </p:txBody>
      </p:sp>
      <p:sp>
        <p:nvSpPr>
          <p:cNvPr id="7" name="Slide Number Placeholder 6"/>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3402546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ACFEF1-C9C8-4EC2-AA4D-3D30D6F59C07}" type="datetime1">
              <a:rPr lang="en-US" smtClean="0"/>
              <a:t>4/30/2022</a:t>
            </a:fld>
            <a:endParaRPr lang="en-US"/>
          </a:p>
        </p:txBody>
      </p:sp>
      <p:sp>
        <p:nvSpPr>
          <p:cNvPr id="8" name="Footer Placeholder 7"/>
          <p:cNvSpPr>
            <a:spLocks noGrp="1"/>
          </p:cNvSpPr>
          <p:nvPr>
            <p:ph type="ftr" sz="quarter" idx="11"/>
          </p:nvPr>
        </p:nvSpPr>
        <p:spPr/>
        <p:txBody>
          <a:bodyPr/>
          <a:lstStyle/>
          <a:p>
            <a:r>
              <a:rPr lang="en-US"/>
              <a:t>Group 7</a:t>
            </a:r>
          </a:p>
        </p:txBody>
      </p:sp>
      <p:sp>
        <p:nvSpPr>
          <p:cNvPr id="9" name="Slide Number Placeholder 8"/>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3187091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A431361-624A-4C53-8458-AC90CBE540C3}" type="datetime1">
              <a:rPr lang="en-US" smtClean="0"/>
              <a:t>4/30/2022</a:t>
            </a:fld>
            <a:endParaRPr lang="en-US"/>
          </a:p>
        </p:txBody>
      </p:sp>
      <p:sp>
        <p:nvSpPr>
          <p:cNvPr id="5" name="Footer Placeholder 3"/>
          <p:cNvSpPr>
            <a:spLocks noGrp="1"/>
          </p:cNvSpPr>
          <p:nvPr>
            <p:ph type="ftr" sz="quarter" idx="11"/>
          </p:nvPr>
        </p:nvSpPr>
        <p:spPr/>
        <p:txBody>
          <a:bodyPr/>
          <a:lstStyle/>
          <a:p>
            <a:r>
              <a:rPr lang="en-US"/>
              <a:t>Group 7</a:t>
            </a:r>
          </a:p>
        </p:txBody>
      </p:sp>
      <p:sp>
        <p:nvSpPr>
          <p:cNvPr id="6" name="Slide Number Placeholder 4"/>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1387453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BE7E201-444D-4C53-918B-B8C547C8AEF3}" type="datetime1">
              <a:rPr lang="en-US" smtClean="0"/>
              <a:t>4/30/2022</a:t>
            </a:fld>
            <a:endParaRPr lang="en-US"/>
          </a:p>
        </p:txBody>
      </p:sp>
      <p:sp>
        <p:nvSpPr>
          <p:cNvPr id="5" name="Footer Placeholder 2"/>
          <p:cNvSpPr>
            <a:spLocks noGrp="1"/>
          </p:cNvSpPr>
          <p:nvPr>
            <p:ph type="ftr" sz="quarter" idx="11"/>
          </p:nvPr>
        </p:nvSpPr>
        <p:spPr/>
        <p:txBody>
          <a:bodyPr/>
          <a:lstStyle/>
          <a:p>
            <a:r>
              <a:rPr lang="en-US"/>
              <a:t>Group 7</a:t>
            </a:r>
          </a:p>
        </p:txBody>
      </p:sp>
      <p:sp>
        <p:nvSpPr>
          <p:cNvPr id="6" name="Slide Number Placeholder 3"/>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245774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7408A-FE3A-4D03-97C0-2E11D39ED403}" type="datetime1">
              <a:rPr lang="en-US" smtClean="0"/>
              <a:t>4/30/2022</a:t>
            </a:fld>
            <a:endParaRPr lang="en-US"/>
          </a:p>
        </p:txBody>
      </p:sp>
      <p:sp>
        <p:nvSpPr>
          <p:cNvPr id="5" name="Footer Placeholder 5"/>
          <p:cNvSpPr>
            <a:spLocks noGrp="1"/>
          </p:cNvSpPr>
          <p:nvPr>
            <p:ph type="ftr" sz="quarter" idx="11"/>
          </p:nvPr>
        </p:nvSpPr>
        <p:spPr/>
        <p:txBody>
          <a:bodyPr/>
          <a:lstStyle/>
          <a:p>
            <a:r>
              <a:rPr lang="en-US"/>
              <a:t>Group 7</a:t>
            </a:r>
          </a:p>
        </p:txBody>
      </p:sp>
      <p:sp>
        <p:nvSpPr>
          <p:cNvPr id="6" name="Slide Number Placeholder 6"/>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727001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029EB-98F5-450C-B3F3-D56068E169B6}" type="datetime1">
              <a:rPr lang="en-US" smtClean="0"/>
              <a:t>4/30/2022</a:t>
            </a:fld>
            <a:endParaRPr lang="en-US"/>
          </a:p>
        </p:txBody>
      </p:sp>
      <p:sp>
        <p:nvSpPr>
          <p:cNvPr id="6" name="Footer Placeholder 5"/>
          <p:cNvSpPr>
            <a:spLocks noGrp="1"/>
          </p:cNvSpPr>
          <p:nvPr>
            <p:ph type="ftr" sz="quarter" idx="11"/>
          </p:nvPr>
        </p:nvSpPr>
        <p:spPr/>
        <p:txBody>
          <a:bodyPr/>
          <a:lstStyle/>
          <a:p>
            <a:r>
              <a:rPr lang="en-US"/>
              <a:t>Group 7</a:t>
            </a:r>
          </a:p>
        </p:txBody>
      </p:sp>
      <p:sp>
        <p:nvSpPr>
          <p:cNvPr id="7" name="Slide Number Placeholder 6"/>
          <p:cNvSpPr>
            <a:spLocks noGrp="1"/>
          </p:cNvSpPr>
          <p:nvPr>
            <p:ph type="sldNum" sz="quarter" idx="12"/>
          </p:nvPr>
        </p:nvSpPr>
        <p:spPr/>
        <p:txBody>
          <a:bodyPr/>
          <a:lstStyle/>
          <a:p>
            <a:fld id="{DB73B8A0-FFC5-45C9-A7E2-6556BDAB335D}" type="slidenum">
              <a:rPr lang="en-US" smtClean="0"/>
              <a:t>‹#›</a:t>
            </a:fld>
            <a:endParaRPr lang="en-US"/>
          </a:p>
        </p:txBody>
      </p:sp>
    </p:spTree>
    <p:extLst>
      <p:ext uri="{BB962C8B-B14F-4D97-AF65-F5344CB8AC3E}">
        <p14:creationId xmlns:p14="http://schemas.microsoft.com/office/powerpoint/2010/main" val="309729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B604658-BDFF-40CB-9EC9-C9CCAAD27872}" type="datetime1">
              <a:rPr lang="en-US" smtClean="0"/>
              <a:t>4/30/2022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Group 7</a:t>
            </a: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73B8A0-FFC5-45C9-A7E2-6556BDAB335D}" type="slidenum">
              <a:rPr lang="en-US" smtClean="0"/>
              <a:t>‹#›</a:t>
            </a:fld>
            <a:endParaRPr lang="en-US"/>
          </a:p>
        </p:txBody>
      </p:sp>
    </p:spTree>
    <p:extLst>
      <p:ext uri="{BB962C8B-B14F-4D97-AF65-F5344CB8AC3E}">
        <p14:creationId xmlns:p14="http://schemas.microsoft.com/office/powerpoint/2010/main" val="368881989"/>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42D2-14AD-46B0-AEF1-291DFDB3D131}"/>
              </a:ext>
            </a:extLst>
          </p:cNvPr>
          <p:cNvSpPr>
            <a:spLocks noGrp="1"/>
          </p:cNvSpPr>
          <p:nvPr>
            <p:ph type="ctrTitle"/>
          </p:nvPr>
        </p:nvSpPr>
        <p:spPr>
          <a:xfrm>
            <a:off x="5944358" y="1447801"/>
            <a:ext cx="6247642" cy="1981200"/>
          </a:xfrm>
        </p:spPr>
        <p:txBody>
          <a:bodyPr>
            <a:normAutofit fontScale="90000"/>
          </a:bodyPr>
          <a:lstStyle/>
          <a:p>
            <a:r>
              <a:rPr lang="en-US" sz="6100" dirty="0"/>
              <a:t>DW AND BI DESIGN FOR KOHLER.COM</a:t>
            </a:r>
          </a:p>
        </p:txBody>
      </p:sp>
      <p:sp>
        <p:nvSpPr>
          <p:cNvPr id="3" name="Subtitle 2">
            <a:extLst>
              <a:ext uri="{FF2B5EF4-FFF2-40B4-BE49-F238E27FC236}">
                <a16:creationId xmlns:a16="http://schemas.microsoft.com/office/drawing/2014/main" id="{573A5DA1-056A-4D40-87DE-698F5998CA0D}"/>
              </a:ext>
            </a:extLst>
          </p:cNvPr>
          <p:cNvSpPr>
            <a:spLocks noGrp="1"/>
          </p:cNvSpPr>
          <p:nvPr>
            <p:ph type="subTitle" idx="1"/>
          </p:nvPr>
        </p:nvSpPr>
        <p:spPr>
          <a:xfrm>
            <a:off x="5944357" y="3716288"/>
            <a:ext cx="5896189" cy="2494011"/>
          </a:xfrm>
        </p:spPr>
        <p:txBody>
          <a:bodyPr>
            <a:normAutofit/>
          </a:bodyPr>
          <a:lstStyle/>
          <a:p>
            <a:pPr>
              <a:lnSpc>
                <a:spcPct val="90000"/>
              </a:lnSpc>
            </a:pPr>
            <a:r>
              <a:rPr lang="en-US" sz="1800" dirty="0"/>
              <a:t>FINAL PROJECT – MIS 633</a:t>
            </a:r>
          </a:p>
          <a:p>
            <a:pPr>
              <a:lnSpc>
                <a:spcPct val="90000"/>
              </a:lnSpc>
            </a:pPr>
            <a:r>
              <a:rPr lang="en-US" sz="1800" dirty="0"/>
              <a:t>TEAM 7</a:t>
            </a:r>
          </a:p>
          <a:p>
            <a:pPr marL="171450" indent="-171450">
              <a:lnSpc>
                <a:spcPct val="90000"/>
              </a:lnSpc>
              <a:buFont typeface="Arial" panose="020B0604020202020204" pitchFamily="34" charset="0"/>
              <a:buChar char="•"/>
            </a:pPr>
            <a:r>
              <a:rPr lang="en-US" sz="1200" dirty="0"/>
              <a:t>Junaid </a:t>
            </a:r>
            <a:r>
              <a:rPr lang="en-US" sz="1200" dirty="0" err="1"/>
              <a:t>ali</a:t>
            </a:r>
            <a:r>
              <a:rPr lang="en-US" sz="1200" dirty="0"/>
              <a:t> </a:t>
            </a:r>
            <a:r>
              <a:rPr lang="en-US" sz="1200" dirty="0" err="1"/>
              <a:t>sayyed</a:t>
            </a:r>
            <a:r>
              <a:rPr lang="en-US" sz="1200" dirty="0"/>
              <a:t>, </a:t>
            </a:r>
          </a:p>
          <a:p>
            <a:pPr marL="171450" indent="-171450">
              <a:lnSpc>
                <a:spcPct val="90000"/>
              </a:lnSpc>
              <a:buFont typeface="Arial" panose="020B0604020202020204" pitchFamily="34" charset="0"/>
              <a:buChar char="•"/>
            </a:pPr>
            <a:r>
              <a:rPr lang="en-US" sz="1200" dirty="0"/>
              <a:t>palak shah</a:t>
            </a:r>
          </a:p>
          <a:p>
            <a:pPr marL="171450" indent="-171450">
              <a:lnSpc>
                <a:spcPct val="90000"/>
              </a:lnSpc>
              <a:buFont typeface="Arial" panose="020B0604020202020204" pitchFamily="34" charset="0"/>
              <a:buChar char="•"/>
            </a:pPr>
            <a:r>
              <a:rPr lang="en-US" sz="1200" dirty="0" err="1"/>
              <a:t>nishitha</a:t>
            </a:r>
            <a:r>
              <a:rPr lang="en-US" sz="1200" dirty="0"/>
              <a:t> </a:t>
            </a:r>
            <a:r>
              <a:rPr lang="en-US" sz="1200" dirty="0" err="1"/>
              <a:t>dodda</a:t>
            </a:r>
            <a:endParaRPr lang="en-US" sz="1200" dirty="0"/>
          </a:p>
          <a:p>
            <a:pPr marL="171450" indent="-171450">
              <a:lnSpc>
                <a:spcPct val="90000"/>
              </a:lnSpc>
              <a:buFont typeface="Arial" panose="020B0604020202020204" pitchFamily="34" charset="0"/>
              <a:buChar char="•"/>
            </a:pPr>
            <a:r>
              <a:rPr lang="en-US" sz="1200" dirty="0" err="1"/>
              <a:t>siva</a:t>
            </a:r>
            <a:r>
              <a:rPr lang="en-US" sz="1200" dirty="0"/>
              <a:t> Kalyan </a:t>
            </a:r>
            <a:r>
              <a:rPr lang="en-US" sz="1200" dirty="0" err="1"/>
              <a:t>chembeti</a:t>
            </a:r>
            <a:endParaRPr lang="en-US" sz="1200" dirty="0"/>
          </a:p>
          <a:p>
            <a:pPr marL="171450" indent="-171450">
              <a:lnSpc>
                <a:spcPct val="90000"/>
              </a:lnSpc>
              <a:buFont typeface="Arial" panose="020B0604020202020204" pitchFamily="34" charset="0"/>
              <a:buChar char="•"/>
            </a:pPr>
            <a:r>
              <a:rPr lang="en-US" sz="1200" dirty="0"/>
              <a:t>Shashank Chaudhary</a:t>
            </a:r>
            <a:endParaRPr lang="en-US" sz="600" dirty="0"/>
          </a:p>
        </p:txBody>
      </p:sp>
      <p:sp>
        <p:nvSpPr>
          <p:cNvPr id="12" name="Freeform: Shape 11">
            <a:extLst>
              <a:ext uri="{FF2B5EF4-FFF2-40B4-BE49-F238E27FC236}">
                <a16:creationId xmlns:a16="http://schemas.microsoft.com/office/drawing/2014/main" id="{66B2C98D-E0D9-4FE3-8E42-4547B8D27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59120" y="659121"/>
            <a:ext cx="6858001" cy="5539756"/>
          </a:xfrm>
          <a:custGeom>
            <a:avLst/>
            <a:gdLst>
              <a:gd name="connsiteX0" fmla="*/ 6858001 w 6858001"/>
              <a:gd name="connsiteY0" fmla="*/ 1344715 h 5539756"/>
              <a:gd name="connsiteX1" fmla="*/ 6858001 w 6858001"/>
              <a:gd name="connsiteY1" fmla="*/ 1177 h 5539756"/>
              <a:gd name="connsiteX2" fmla="*/ 6702324 w 6858001"/>
              <a:gd name="connsiteY2" fmla="*/ 26222 h 5539756"/>
              <a:gd name="connsiteX3" fmla="*/ 6547333 w 6858001"/>
              <a:gd name="connsiteY3" fmla="*/ 50091 h 5539756"/>
              <a:gd name="connsiteX4" fmla="*/ 6391657 w 6858001"/>
              <a:gd name="connsiteY4" fmla="*/ 73455 h 5539756"/>
              <a:gd name="connsiteX5" fmla="*/ 6235294 w 6858001"/>
              <a:gd name="connsiteY5" fmla="*/ 93458 h 5539756"/>
              <a:gd name="connsiteX6" fmla="*/ 6079618 w 6858001"/>
              <a:gd name="connsiteY6" fmla="*/ 113629 h 5539756"/>
              <a:gd name="connsiteX7" fmla="*/ 5923255 w 6858001"/>
              <a:gd name="connsiteY7" fmla="*/ 132455 h 5539756"/>
              <a:gd name="connsiteX8" fmla="*/ 5768950 w 6858001"/>
              <a:gd name="connsiteY8" fmla="*/ 148591 h 5539756"/>
              <a:gd name="connsiteX9" fmla="*/ 5612588 w 6858001"/>
              <a:gd name="connsiteY9" fmla="*/ 163887 h 5539756"/>
              <a:gd name="connsiteX10" fmla="*/ 5456911 w 6858001"/>
              <a:gd name="connsiteY10" fmla="*/ 177839 h 5539756"/>
              <a:gd name="connsiteX11" fmla="*/ 5303978 w 6858001"/>
              <a:gd name="connsiteY11" fmla="*/ 189941 h 5539756"/>
              <a:gd name="connsiteX12" fmla="*/ 5148987 w 6858001"/>
              <a:gd name="connsiteY12" fmla="*/ 202044 h 5539756"/>
              <a:gd name="connsiteX13" fmla="*/ 4996054 w 6858001"/>
              <a:gd name="connsiteY13" fmla="*/ 212129 h 5539756"/>
              <a:gd name="connsiteX14" fmla="*/ 4843120 w 6858001"/>
              <a:gd name="connsiteY14" fmla="*/ 220029 h 5539756"/>
              <a:gd name="connsiteX15" fmla="*/ 4690873 w 6858001"/>
              <a:gd name="connsiteY15" fmla="*/ 228266 h 5539756"/>
              <a:gd name="connsiteX16" fmla="*/ 4539997 w 6858001"/>
              <a:gd name="connsiteY16" fmla="*/ 235157 h 5539756"/>
              <a:gd name="connsiteX17" fmla="*/ 4390492 w 6858001"/>
              <a:gd name="connsiteY17" fmla="*/ 240032 h 5539756"/>
              <a:gd name="connsiteX18" fmla="*/ 4240988 w 6858001"/>
              <a:gd name="connsiteY18" fmla="*/ 244234 h 5539756"/>
              <a:gd name="connsiteX19" fmla="*/ 4092855 w 6858001"/>
              <a:gd name="connsiteY19" fmla="*/ 248268 h 5539756"/>
              <a:gd name="connsiteX20" fmla="*/ 3946780 w 6858001"/>
              <a:gd name="connsiteY20" fmla="*/ 250117 h 5539756"/>
              <a:gd name="connsiteX21" fmla="*/ 3800704 w 6858001"/>
              <a:gd name="connsiteY21" fmla="*/ 252134 h 5539756"/>
              <a:gd name="connsiteX22" fmla="*/ 3656686 w 6858001"/>
              <a:gd name="connsiteY22" fmla="*/ 253143 h 5539756"/>
              <a:gd name="connsiteX23" fmla="*/ 3514040 w 6858001"/>
              <a:gd name="connsiteY23" fmla="*/ 252134 h 5539756"/>
              <a:gd name="connsiteX24" fmla="*/ 3372765 w 6858001"/>
              <a:gd name="connsiteY24" fmla="*/ 252134 h 5539756"/>
              <a:gd name="connsiteX25" fmla="*/ 3232862 w 6858001"/>
              <a:gd name="connsiteY25" fmla="*/ 250117 h 5539756"/>
              <a:gd name="connsiteX26" fmla="*/ 3095702 w 6858001"/>
              <a:gd name="connsiteY26" fmla="*/ 247092 h 5539756"/>
              <a:gd name="connsiteX27" fmla="*/ 2959914 w 6858001"/>
              <a:gd name="connsiteY27" fmla="*/ 244234 h 5539756"/>
              <a:gd name="connsiteX28" fmla="*/ 2826868 w 6858001"/>
              <a:gd name="connsiteY28" fmla="*/ 241040 h 5539756"/>
              <a:gd name="connsiteX29" fmla="*/ 2694509 w 6858001"/>
              <a:gd name="connsiteY29" fmla="*/ 236166 h 5539756"/>
              <a:gd name="connsiteX30" fmla="*/ 2564208 w 6858001"/>
              <a:gd name="connsiteY30" fmla="*/ 230955 h 5539756"/>
              <a:gd name="connsiteX31" fmla="*/ 2436649 w 6858001"/>
              <a:gd name="connsiteY31" fmla="*/ 226249 h 5539756"/>
              <a:gd name="connsiteX32" fmla="*/ 2187703 w 6858001"/>
              <a:gd name="connsiteY32" fmla="*/ 212969 h 5539756"/>
              <a:gd name="connsiteX33" fmla="*/ 1949045 w 6858001"/>
              <a:gd name="connsiteY33" fmla="*/ 198850 h 5539756"/>
              <a:gd name="connsiteX34" fmla="*/ 1719988 w 6858001"/>
              <a:gd name="connsiteY34" fmla="*/ 184058 h 5539756"/>
              <a:gd name="connsiteX35" fmla="*/ 1503275 w 6858001"/>
              <a:gd name="connsiteY35" fmla="*/ 167753 h 5539756"/>
              <a:gd name="connsiteX36" fmla="*/ 1296163 w 6858001"/>
              <a:gd name="connsiteY36" fmla="*/ 150776 h 5539756"/>
              <a:gd name="connsiteX37" fmla="*/ 1104139 w 6858001"/>
              <a:gd name="connsiteY37" fmla="*/ 132455 h 5539756"/>
              <a:gd name="connsiteX38" fmla="*/ 923774 w 6858001"/>
              <a:gd name="connsiteY38" fmla="*/ 114469 h 5539756"/>
              <a:gd name="connsiteX39" fmla="*/ 757810 w 6858001"/>
              <a:gd name="connsiteY39" fmla="*/ 96484 h 5539756"/>
              <a:gd name="connsiteX40" fmla="*/ 605563 w 6858001"/>
              <a:gd name="connsiteY40" fmla="*/ 79507 h 5539756"/>
              <a:gd name="connsiteX41" fmla="*/ 470460 w 6858001"/>
              <a:gd name="connsiteY41" fmla="*/ 63370 h 5539756"/>
              <a:gd name="connsiteX42" fmla="*/ 348388 w 6858001"/>
              <a:gd name="connsiteY42" fmla="*/ 48074 h 5539756"/>
              <a:gd name="connsiteX43" fmla="*/ 245518 w 6858001"/>
              <a:gd name="connsiteY43" fmla="*/ 35299 h 5539756"/>
              <a:gd name="connsiteX44" fmla="*/ 159107 w 6858001"/>
              <a:gd name="connsiteY44" fmla="*/ 23197 h 5539756"/>
              <a:gd name="connsiteX45" fmla="*/ 40463 w 6858001"/>
              <a:gd name="connsiteY45" fmla="*/ 5883 h 5539756"/>
              <a:gd name="connsiteX46" fmla="*/ 1 w 6858001"/>
              <a:gd name="connsiteY46" fmla="*/ 0 h 5539756"/>
              <a:gd name="connsiteX47" fmla="*/ 1 w 6858001"/>
              <a:gd name="connsiteY47" fmla="*/ 905405 h 5539756"/>
              <a:gd name="connsiteX48" fmla="*/ 0 w 6858001"/>
              <a:gd name="connsiteY48" fmla="*/ 905405 h 5539756"/>
              <a:gd name="connsiteX49" fmla="*/ 0 w 6858001"/>
              <a:gd name="connsiteY49" fmla="*/ 5539756 h 5539756"/>
              <a:gd name="connsiteX50" fmla="*/ 6858000 w 6858001"/>
              <a:gd name="connsiteY50" fmla="*/ 5539756 h 5539756"/>
              <a:gd name="connsiteX51" fmla="*/ 6858000 w 6858001"/>
              <a:gd name="connsiteY51" fmla="*/ 1344715 h 553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39756">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405"/>
                </a:lnTo>
                <a:lnTo>
                  <a:pt x="0" y="905405"/>
                </a:lnTo>
                <a:lnTo>
                  <a:pt x="0" y="5539756"/>
                </a:lnTo>
                <a:lnTo>
                  <a:pt x="6858000" y="5539756"/>
                </a:lnTo>
                <a:lnTo>
                  <a:pt x="6858000" y="1344715"/>
                </a:lnTo>
                <a:close/>
              </a:path>
            </a:pathLst>
          </a:custGeom>
          <a:solidFill>
            <a:srgbClr val="FFFFFF"/>
          </a:solidFill>
          <a:ln>
            <a:noFill/>
          </a:ln>
        </p:spPr>
      </p:sp>
      <p:pic>
        <p:nvPicPr>
          <p:cNvPr id="5" name="Picture 4">
            <a:extLst>
              <a:ext uri="{FF2B5EF4-FFF2-40B4-BE49-F238E27FC236}">
                <a16:creationId xmlns:a16="http://schemas.microsoft.com/office/drawing/2014/main" id="{AD3D1F9F-420A-4B78-A82D-D69232156E7C}"/>
              </a:ext>
            </a:extLst>
          </p:cNvPr>
          <p:cNvPicPr>
            <a:picLocks noChangeAspect="1"/>
          </p:cNvPicPr>
          <p:nvPr/>
        </p:nvPicPr>
        <p:blipFill rotWithShape="1">
          <a:blip r:embed="rId4"/>
          <a:srcRect l="29680" r="12300" b="-1"/>
          <a:stretch/>
        </p:blipFill>
        <p:spPr>
          <a:xfrm>
            <a:off x="1147900" y="647698"/>
            <a:ext cx="2985555" cy="2727267"/>
          </a:xfrm>
          <a:prstGeom prst="rect">
            <a:avLst/>
          </a:prstGeom>
          <a:effectLst/>
        </p:spPr>
      </p:pic>
      <p:sp>
        <p:nvSpPr>
          <p:cNvPr id="14" name="Freeform 27">
            <a:extLst>
              <a:ext uri="{FF2B5EF4-FFF2-40B4-BE49-F238E27FC236}">
                <a16:creationId xmlns:a16="http://schemas.microsoft.com/office/drawing/2014/main" id="{0258BAE0-E019-4635-94F1-D65C71B15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93485"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6" name="Slide Number Placeholder 5">
            <a:extLst>
              <a:ext uri="{FF2B5EF4-FFF2-40B4-BE49-F238E27FC236}">
                <a16:creationId xmlns:a16="http://schemas.microsoft.com/office/drawing/2014/main" id="{C9644D48-93B7-4D03-BEDC-8F49C434EAB8}"/>
              </a:ext>
            </a:extLst>
          </p:cNvPr>
          <p:cNvSpPr>
            <a:spLocks noGrp="1"/>
          </p:cNvSpPr>
          <p:nvPr>
            <p:ph type="sldNum" sz="quarter" idx="12"/>
          </p:nvPr>
        </p:nvSpPr>
        <p:spPr>
          <a:xfrm>
            <a:off x="10352540" y="295729"/>
            <a:ext cx="838199" cy="767687"/>
          </a:xfrm>
        </p:spPr>
        <p:txBody>
          <a:bodyPr>
            <a:normAutofit/>
          </a:bodyPr>
          <a:lstStyle/>
          <a:p>
            <a:pPr>
              <a:spcAft>
                <a:spcPts val="600"/>
              </a:spcAft>
            </a:pPr>
            <a:fld id="{DB73B8A0-FFC5-45C9-A7E2-6556BDAB335D}" type="slidenum">
              <a:rPr lang="en-US" smtClean="0"/>
              <a:pPr>
                <a:spcAft>
                  <a:spcPts val="600"/>
                </a:spcAft>
              </a:pPr>
              <a:t>1</a:t>
            </a:fld>
            <a:endParaRPr lang="en-US"/>
          </a:p>
        </p:txBody>
      </p:sp>
      <p:pic>
        <p:nvPicPr>
          <p:cNvPr id="7" name="Picture 6">
            <a:extLst>
              <a:ext uri="{FF2B5EF4-FFF2-40B4-BE49-F238E27FC236}">
                <a16:creationId xmlns:a16="http://schemas.microsoft.com/office/drawing/2014/main" id="{8B202162-6C12-464D-8829-1669595FD381}"/>
              </a:ext>
            </a:extLst>
          </p:cNvPr>
          <p:cNvPicPr>
            <a:picLocks noChangeAspect="1"/>
          </p:cNvPicPr>
          <p:nvPr/>
        </p:nvPicPr>
        <p:blipFill rotWithShape="1">
          <a:blip r:embed="rId5"/>
          <a:srcRect r="646" b="3"/>
          <a:stretch/>
        </p:blipFill>
        <p:spPr>
          <a:xfrm>
            <a:off x="643854" y="3716288"/>
            <a:ext cx="3990829" cy="2259368"/>
          </a:xfrm>
          <a:prstGeom prst="rect">
            <a:avLst/>
          </a:prstGeom>
          <a:effectLst/>
        </p:spPr>
      </p:pic>
    </p:spTree>
    <p:extLst>
      <p:ext uri="{BB962C8B-B14F-4D97-AF65-F5344CB8AC3E}">
        <p14:creationId xmlns:p14="http://schemas.microsoft.com/office/powerpoint/2010/main" val="3540090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E-commerce</a:t>
            </a:r>
            <a:br>
              <a:rPr lang="en-US" altLang="zh-CN" dirty="0"/>
            </a:br>
            <a:r>
              <a:rPr lang="en-US" altLang="zh-CN" dirty="0"/>
              <a:t>High Level Bus Matrix </a:t>
            </a:r>
            <a:endParaRPr lang="zh-CN" altLang="en-US" dirty="0"/>
          </a:p>
        </p:txBody>
      </p:sp>
      <p:graphicFrame>
        <p:nvGraphicFramePr>
          <p:cNvPr id="4" name="Content Placeholder 3"/>
          <p:cNvGraphicFramePr>
            <a:graphicFrameLocks noGrp="1"/>
          </p:cNvGraphicFramePr>
          <p:nvPr>
            <p:ph idx="1"/>
          </p:nvPr>
        </p:nvGraphicFramePr>
        <p:xfrm>
          <a:off x="1775515" y="1916833"/>
          <a:ext cx="8640965" cy="3810021"/>
        </p:xfrm>
        <a:graphic>
          <a:graphicData uri="http://schemas.openxmlformats.org/drawingml/2006/table">
            <a:tbl>
              <a:tblPr firstRow="1" firstCol="1" bandRow="1">
                <a:tableStyleId>{21E4AEA4-8DFA-4A89-87EB-49C32662AFE0}</a:tableStyleId>
              </a:tblPr>
              <a:tblGrid>
                <a:gridCol w="2273843">
                  <a:extLst>
                    <a:ext uri="{9D8B030D-6E8A-4147-A177-3AD203B41FA5}">
                      <a16:colId xmlns:a16="http://schemas.microsoft.com/office/drawing/2014/main" val="20000"/>
                    </a:ext>
                  </a:extLst>
                </a:gridCol>
                <a:gridCol w="707458">
                  <a:extLst>
                    <a:ext uri="{9D8B030D-6E8A-4147-A177-3AD203B41FA5}">
                      <a16:colId xmlns:a16="http://schemas.microsoft.com/office/drawing/2014/main" val="20001"/>
                    </a:ext>
                  </a:extLst>
                </a:gridCol>
                <a:gridCol w="707458">
                  <a:extLst>
                    <a:ext uri="{9D8B030D-6E8A-4147-A177-3AD203B41FA5}">
                      <a16:colId xmlns:a16="http://schemas.microsoft.com/office/drawing/2014/main" val="20002"/>
                    </a:ext>
                  </a:extLst>
                </a:gridCol>
                <a:gridCol w="707458">
                  <a:extLst>
                    <a:ext uri="{9D8B030D-6E8A-4147-A177-3AD203B41FA5}">
                      <a16:colId xmlns:a16="http://schemas.microsoft.com/office/drawing/2014/main" val="20003"/>
                    </a:ext>
                  </a:extLst>
                </a:gridCol>
                <a:gridCol w="707458">
                  <a:extLst>
                    <a:ext uri="{9D8B030D-6E8A-4147-A177-3AD203B41FA5}">
                      <a16:colId xmlns:a16="http://schemas.microsoft.com/office/drawing/2014/main" val="20004"/>
                    </a:ext>
                  </a:extLst>
                </a:gridCol>
                <a:gridCol w="707458">
                  <a:extLst>
                    <a:ext uri="{9D8B030D-6E8A-4147-A177-3AD203B41FA5}">
                      <a16:colId xmlns:a16="http://schemas.microsoft.com/office/drawing/2014/main" val="20005"/>
                    </a:ext>
                  </a:extLst>
                </a:gridCol>
                <a:gridCol w="707458">
                  <a:extLst>
                    <a:ext uri="{9D8B030D-6E8A-4147-A177-3AD203B41FA5}">
                      <a16:colId xmlns:a16="http://schemas.microsoft.com/office/drawing/2014/main" val="20006"/>
                    </a:ext>
                  </a:extLst>
                </a:gridCol>
                <a:gridCol w="707458">
                  <a:extLst>
                    <a:ext uri="{9D8B030D-6E8A-4147-A177-3AD203B41FA5}">
                      <a16:colId xmlns:a16="http://schemas.microsoft.com/office/drawing/2014/main" val="20007"/>
                    </a:ext>
                  </a:extLst>
                </a:gridCol>
                <a:gridCol w="707458">
                  <a:extLst>
                    <a:ext uri="{9D8B030D-6E8A-4147-A177-3AD203B41FA5}">
                      <a16:colId xmlns:a16="http://schemas.microsoft.com/office/drawing/2014/main" val="20008"/>
                    </a:ext>
                  </a:extLst>
                </a:gridCol>
                <a:gridCol w="707458">
                  <a:extLst>
                    <a:ext uri="{9D8B030D-6E8A-4147-A177-3AD203B41FA5}">
                      <a16:colId xmlns:a16="http://schemas.microsoft.com/office/drawing/2014/main" val="20009"/>
                    </a:ext>
                  </a:extLst>
                </a:gridCol>
              </a:tblGrid>
              <a:tr h="1584176">
                <a:tc>
                  <a:txBody>
                    <a:bodyPr/>
                    <a:lstStyle/>
                    <a:p>
                      <a:pPr marL="71755" marR="71755" algn="just">
                        <a:spcAft>
                          <a:spcPts val="0"/>
                        </a:spcAft>
                      </a:pPr>
                      <a:r>
                        <a:rPr lang="en-US" sz="2000" kern="100" dirty="0">
                          <a:effectLst/>
                        </a:rPr>
                        <a:t> </a:t>
                      </a:r>
                      <a:endParaRPr lang="zh-CN" sz="2000" kern="100" dirty="0">
                        <a:effectLst/>
                        <a:latin typeface="Calibri"/>
                        <a:ea typeface="宋体"/>
                        <a:cs typeface="Times New Roman"/>
                      </a:endParaRPr>
                    </a:p>
                  </a:txBody>
                  <a:tcPr marL="68580" marR="68580" marT="0" marB="0" vert="eaVert" anchor="ctr"/>
                </a:tc>
                <a:tc>
                  <a:txBody>
                    <a:bodyPr/>
                    <a:lstStyle/>
                    <a:p>
                      <a:pPr marL="71755" marR="71755" algn="just">
                        <a:spcAft>
                          <a:spcPts val="0"/>
                        </a:spcAft>
                      </a:pPr>
                      <a:r>
                        <a:rPr lang="en-US" sz="1600" kern="100" dirty="0">
                          <a:effectLst/>
                        </a:rPr>
                        <a:t>Date</a:t>
                      </a:r>
                      <a:endParaRPr lang="zh-CN" sz="1600" kern="100" dirty="0">
                        <a:effectLst/>
                        <a:latin typeface="Calibri"/>
                        <a:ea typeface="宋体"/>
                        <a:cs typeface="Times New Roman"/>
                      </a:endParaRPr>
                    </a:p>
                  </a:txBody>
                  <a:tcPr marL="68580" marR="68580" marT="0" marB="0" vert="eaVert" anchor="ctr"/>
                </a:tc>
                <a:tc>
                  <a:txBody>
                    <a:bodyPr/>
                    <a:lstStyle/>
                    <a:p>
                      <a:pPr marL="71755" marR="71755" algn="just">
                        <a:spcAft>
                          <a:spcPts val="0"/>
                        </a:spcAft>
                      </a:pPr>
                      <a:r>
                        <a:rPr lang="en-US" sz="1600" kern="100" dirty="0">
                          <a:effectLst/>
                        </a:rPr>
                        <a:t>Material </a:t>
                      </a:r>
                      <a:endParaRPr lang="zh-CN" sz="1600" kern="100" dirty="0">
                        <a:effectLst/>
                        <a:latin typeface="Calibri"/>
                        <a:ea typeface="宋体"/>
                        <a:cs typeface="Times New Roman"/>
                      </a:endParaRPr>
                    </a:p>
                  </a:txBody>
                  <a:tcPr marL="68580" marR="68580" marT="0" marB="0" vert="eaVert" anchor="ctr"/>
                </a:tc>
                <a:tc>
                  <a:txBody>
                    <a:bodyPr/>
                    <a:lstStyle/>
                    <a:p>
                      <a:pPr marL="71755" marR="71755" algn="just">
                        <a:spcAft>
                          <a:spcPts val="0"/>
                        </a:spcAft>
                      </a:pPr>
                      <a:r>
                        <a:rPr lang="en-US" sz="1600" kern="100" dirty="0">
                          <a:effectLst/>
                        </a:rPr>
                        <a:t>Location</a:t>
                      </a:r>
                      <a:endParaRPr lang="zh-CN" sz="1600" kern="100" dirty="0">
                        <a:effectLst/>
                        <a:latin typeface="Calibri"/>
                        <a:ea typeface="宋体"/>
                        <a:cs typeface="Times New Roman"/>
                      </a:endParaRPr>
                    </a:p>
                  </a:txBody>
                  <a:tcPr marL="68580" marR="68580" marT="0" marB="0" vert="eaVert" anchor="ctr"/>
                </a:tc>
                <a:tc>
                  <a:txBody>
                    <a:bodyPr/>
                    <a:lstStyle/>
                    <a:p>
                      <a:pPr marL="71755" marR="71755" algn="just">
                        <a:spcAft>
                          <a:spcPts val="0"/>
                        </a:spcAft>
                      </a:pPr>
                      <a:r>
                        <a:rPr lang="en-US" sz="1600" kern="100" dirty="0">
                          <a:effectLst/>
                        </a:rPr>
                        <a:t>Owner</a:t>
                      </a:r>
                      <a:endParaRPr lang="zh-CN" sz="1600" kern="100" dirty="0">
                        <a:effectLst/>
                        <a:latin typeface="Calibri"/>
                        <a:ea typeface="宋体"/>
                        <a:cs typeface="Times New Roman"/>
                      </a:endParaRPr>
                    </a:p>
                  </a:txBody>
                  <a:tcPr marL="68580" marR="68580" marT="0" marB="0" vert="eaVert" anchor="ctr"/>
                </a:tc>
                <a:tc>
                  <a:txBody>
                    <a:bodyPr/>
                    <a:lstStyle/>
                    <a:p>
                      <a:pPr marL="71755" marR="71755" algn="just">
                        <a:spcAft>
                          <a:spcPts val="0"/>
                        </a:spcAft>
                      </a:pPr>
                      <a:r>
                        <a:rPr lang="en-US" sz="1600" kern="100" dirty="0">
                          <a:effectLst/>
                        </a:rPr>
                        <a:t>Product</a:t>
                      </a:r>
                      <a:endParaRPr lang="zh-CN" sz="1600" kern="100" dirty="0">
                        <a:effectLst/>
                        <a:latin typeface="Calibri"/>
                        <a:ea typeface="宋体"/>
                        <a:cs typeface="Times New Roman"/>
                      </a:endParaRPr>
                    </a:p>
                  </a:txBody>
                  <a:tcPr marL="68580" marR="68580" marT="0" marB="0" vert="eaVert" anchor="ctr"/>
                </a:tc>
                <a:tc>
                  <a:txBody>
                    <a:bodyPr/>
                    <a:lstStyle/>
                    <a:p>
                      <a:pPr marL="71755" marR="71755" algn="just">
                        <a:spcAft>
                          <a:spcPts val="0"/>
                        </a:spcAft>
                      </a:pPr>
                      <a:r>
                        <a:rPr lang="en-US" sz="1600" kern="100">
                          <a:effectLst/>
                        </a:rPr>
                        <a:t>Service policy</a:t>
                      </a:r>
                      <a:endParaRPr lang="zh-CN" sz="1600" kern="100">
                        <a:effectLst/>
                        <a:latin typeface="Calibri"/>
                        <a:ea typeface="宋体"/>
                        <a:cs typeface="Times New Roman"/>
                      </a:endParaRPr>
                    </a:p>
                  </a:txBody>
                  <a:tcPr marL="68580" marR="68580" marT="0" marB="0" vert="eaVert" anchor="ctr"/>
                </a:tc>
                <a:tc>
                  <a:txBody>
                    <a:bodyPr/>
                    <a:lstStyle/>
                    <a:p>
                      <a:pPr marL="71755" marR="71755" algn="just">
                        <a:spcAft>
                          <a:spcPts val="0"/>
                        </a:spcAft>
                      </a:pPr>
                      <a:r>
                        <a:rPr lang="en-US" sz="1600" kern="100">
                          <a:effectLst/>
                        </a:rPr>
                        <a:t>Account status</a:t>
                      </a:r>
                      <a:endParaRPr lang="zh-CN" sz="1600" kern="100">
                        <a:effectLst/>
                        <a:latin typeface="Calibri"/>
                        <a:ea typeface="宋体"/>
                        <a:cs typeface="Times New Roman"/>
                      </a:endParaRPr>
                    </a:p>
                  </a:txBody>
                  <a:tcPr marL="68580" marR="68580" marT="0" marB="0" vert="eaVert" anchor="ctr"/>
                </a:tc>
                <a:tc>
                  <a:txBody>
                    <a:bodyPr/>
                    <a:lstStyle/>
                    <a:p>
                      <a:pPr marL="71755" marR="71755" algn="just">
                        <a:spcAft>
                          <a:spcPts val="0"/>
                        </a:spcAft>
                      </a:pPr>
                      <a:r>
                        <a:rPr lang="en-US" altLang="zh-CN" sz="1600" kern="100" dirty="0">
                          <a:effectLst/>
                          <a:latin typeface="+mn-lt"/>
                          <a:ea typeface="+mn-ea"/>
                          <a:cs typeface="+mn-cs"/>
                        </a:rPr>
                        <a:t>Order</a:t>
                      </a:r>
                      <a:endParaRPr lang="zh-CN" sz="1600" kern="100" dirty="0">
                        <a:effectLst/>
                        <a:latin typeface="Calibri"/>
                        <a:ea typeface="宋体"/>
                        <a:cs typeface="Times New Roman"/>
                      </a:endParaRPr>
                    </a:p>
                  </a:txBody>
                  <a:tcPr marL="68580" marR="68580" marT="0" marB="0" vert="eaVert" anchor="ctr"/>
                </a:tc>
                <a:tc>
                  <a:txBody>
                    <a:bodyPr/>
                    <a:lstStyle/>
                    <a:p>
                      <a:pPr marL="71755" marR="71755" algn="just">
                        <a:spcAft>
                          <a:spcPts val="0"/>
                        </a:spcAft>
                      </a:pPr>
                      <a:r>
                        <a:rPr lang="en-US" sz="1600" kern="100" dirty="0">
                          <a:effectLst/>
                        </a:rPr>
                        <a:t>Customer</a:t>
                      </a:r>
                      <a:endParaRPr lang="zh-CN" sz="1600" kern="100" dirty="0">
                        <a:effectLst/>
                        <a:latin typeface="Calibri"/>
                        <a:ea typeface="宋体"/>
                        <a:cs typeface="Times New Roman"/>
                      </a:endParaRPr>
                    </a:p>
                  </a:txBody>
                  <a:tcPr marL="68580" marR="68580" marT="0" marB="0" vert="eaVert" anchor="ctr"/>
                </a:tc>
                <a:extLst>
                  <a:ext uri="{0D108BD9-81ED-4DB2-BD59-A6C34878D82A}">
                    <a16:rowId xmlns:a16="http://schemas.microsoft.com/office/drawing/2014/main" val="10000"/>
                  </a:ext>
                </a:extLst>
              </a:tr>
              <a:tr h="890338">
                <a:tc>
                  <a:txBody>
                    <a:bodyPr/>
                    <a:lstStyle/>
                    <a:p>
                      <a:pPr algn="just">
                        <a:spcAft>
                          <a:spcPts val="0"/>
                        </a:spcAft>
                      </a:pPr>
                      <a:r>
                        <a:rPr lang="en-US" sz="1400" kern="100" dirty="0">
                          <a:effectLst/>
                        </a:rPr>
                        <a:t>Online sales transaction</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1"/>
                  </a:ext>
                </a:extLst>
              </a:tr>
              <a:tr h="445169">
                <a:tc>
                  <a:txBody>
                    <a:bodyPr/>
                    <a:lstStyle/>
                    <a:p>
                      <a:pPr algn="just">
                        <a:spcAft>
                          <a:spcPts val="0"/>
                        </a:spcAft>
                      </a:pPr>
                      <a:r>
                        <a:rPr lang="en-US" sz="1400" kern="100">
                          <a:effectLst/>
                        </a:rPr>
                        <a:t>Order processing</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2"/>
                  </a:ext>
                </a:extLst>
              </a:tr>
              <a:tr h="445169">
                <a:tc>
                  <a:txBody>
                    <a:bodyPr/>
                    <a:lstStyle/>
                    <a:p>
                      <a:pPr algn="just">
                        <a:spcAft>
                          <a:spcPts val="0"/>
                        </a:spcAft>
                      </a:pPr>
                      <a:r>
                        <a:rPr lang="en-US" sz="1400" kern="100">
                          <a:effectLst/>
                        </a:rPr>
                        <a:t>Delivery process</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3"/>
                  </a:ext>
                </a:extLst>
              </a:tr>
              <a:tr h="445169">
                <a:tc>
                  <a:txBody>
                    <a:bodyPr/>
                    <a:lstStyle/>
                    <a:p>
                      <a:pPr algn="just">
                        <a:spcAft>
                          <a:spcPts val="0"/>
                        </a:spcAft>
                      </a:pPr>
                      <a:r>
                        <a:rPr lang="en-US" sz="1400" kern="100" dirty="0">
                          <a:effectLst/>
                        </a:rPr>
                        <a:t>Return policy</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5" name="Slide Number Placeholder 4">
            <a:extLst>
              <a:ext uri="{FF2B5EF4-FFF2-40B4-BE49-F238E27FC236}">
                <a16:creationId xmlns:a16="http://schemas.microsoft.com/office/drawing/2014/main" id="{D3C11920-5957-461F-ACD1-780F5202D16D}"/>
              </a:ext>
            </a:extLst>
          </p:cNvPr>
          <p:cNvSpPr>
            <a:spLocks noGrp="1"/>
          </p:cNvSpPr>
          <p:nvPr>
            <p:ph type="sldNum" sz="quarter" idx="12"/>
          </p:nvPr>
        </p:nvSpPr>
        <p:spPr/>
        <p:txBody>
          <a:bodyPr/>
          <a:lstStyle/>
          <a:p>
            <a:fld id="{DB73B8A0-FFC5-45C9-A7E2-6556BDAB335D}" type="slidenum">
              <a:rPr lang="en-US" smtClean="0"/>
              <a:t>10</a:t>
            </a:fld>
            <a:endParaRPr lang="en-US"/>
          </a:p>
        </p:txBody>
      </p:sp>
    </p:spTree>
    <p:extLst>
      <p:ext uri="{BB962C8B-B14F-4D97-AF65-F5344CB8AC3E}">
        <p14:creationId xmlns:p14="http://schemas.microsoft.com/office/powerpoint/2010/main" val="2688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E-commerce</a:t>
            </a:r>
            <a:br>
              <a:rPr lang="en-US" altLang="zh-CN" dirty="0"/>
            </a:br>
            <a:r>
              <a:rPr lang="en-US" altLang="zh-CN" dirty="0"/>
              <a:t>Detailed Bus Matrix</a:t>
            </a:r>
            <a:endParaRPr lang="zh-CN" altLang="en-US" dirty="0"/>
          </a:p>
        </p:txBody>
      </p:sp>
      <p:graphicFrame>
        <p:nvGraphicFramePr>
          <p:cNvPr id="5" name="Content Placeholder 4"/>
          <p:cNvGraphicFramePr>
            <a:graphicFrameLocks noGrp="1"/>
          </p:cNvGraphicFramePr>
          <p:nvPr>
            <p:ph idx="1"/>
          </p:nvPr>
        </p:nvGraphicFramePr>
        <p:xfrm>
          <a:off x="1847525" y="1844824"/>
          <a:ext cx="8333902" cy="4971766"/>
        </p:xfrm>
        <a:graphic>
          <a:graphicData uri="http://schemas.openxmlformats.org/drawingml/2006/table">
            <a:tbl>
              <a:tblPr firstRow="1" firstCol="1" bandRow="1">
                <a:tableStyleId>{21E4AEA4-8DFA-4A89-87EB-49C32662AFE0}</a:tableStyleId>
              </a:tblPr>
              <a:tblGrid>
                <a:gridCol w="1893400">
                  <a:extLst>
                    <a:ext uri="{9D8B030D-6E8A-4147-A177-3AD203B41FA5}">
                      <a16:colId xmlns:a16="http://schemas.microsoft.com/office/drawing/2014/main" val="20000"/>
                    </a:ext>
                  </a:extLst>
                </a:gridCol>
                <a:gridCol w="1095974">
                  <a:extLst>
                    <a:ext uri="{9D8B030D-6E8A-4147-A177-3AD203B41FA5}">
                      <a16:colId xmlns:a16="http://schemas.microsoft.com/office/drawing/2014/main" val="20001"/>
                    </a:ext>
                  </a:extLst>
                </a:gridCol>
                <a:gridCol w="1751087">
                  <a:extLst>
                    <a:ext uri="{9D8B030D-6E8A-4147-A177-3AD203B41FA5}">
                      <a16:colId xmlns:a16="http://schemas.microsoft.com/office/drawing/2014/main" val="20002"/>
                    </a:ext>
                  </a:extLst>
                </a:gridCol>
                <a:gridCol w="1751087">
                  <a:extLst>
                    <a:ext uri="{9D8B030D-6E8A-4147-A177-3AD203B41FA5}">
                      <a16:colId xmlns:a16="http://schemas.microsoft.com/office/drawing/2014/main" val="20003"/>
                    </a:ext>
                  </a:extLst>
                </a:gridCol>
                <a:gridCol w="307059">
                  <a:extLst>
                    <a:ext uri="{9D8B030D-6E8A-4147-A177-3AD203B41FA5}">
                      <a16:colId xmlns:a16="http://schemas.microsoft.com/office/drawing/2014/main" val="20004"/>
                    </a:ext>
                  </a:extLst>
                </a:gridCol>
                <a:gridCol w="307059">
                  <a:extLst>
                    <a:ext uri="{9D8B030D-6E8A-4147-A177-3AD203B41FA5}">
                      <a16:colId xmlns:a16="http://schemas.microsoft.com/office/drawing/2014/main" val="20005"/>
                    </a:ext>
                  </a:extLst>
                </a:gridCol>
                <a:gridCol w="307059">
                  <a:extLst>
                    <a:ext uri="{9D8B030D-6E8A-4147-A177-3AD203B41FA5}">
                      <a16:colId xmlns:a16="http://schemas.microsoft.com/office/drawing/2014/main" val="20006"/>
                    </a:ext>
                  </a:extLst>
                </a:gridCol>
                <a:gridCol w="307059">
                  <a:extLst>
                    <a:ext uri="{9D8B030D-6E8A-4147-A177-3AD203B41FA5}">
                      <a16:colId xmlns:a16="http://schemas.microsoft.com/office/drawing/2014/main" val="20007"/>
                    </a:ext>
                  </a:extLst>
                </a:gridCol>
                <a:gridCol w="307059">
                  <a:extLst>
                    <a:ext uri="{9D8B030D-6E8A-4147-A177-3AD203B41FA5}">
                      <a16:colId xmlns:a16="http://schemas.microsoft.com/office/drawing/2014/main" val="20008"/>
                    </a:ext>
                  </a:extLst>
                </a:gridCol>
                <a:gridCol w="307059">
                  <a:extLst>
                    <a:ext uri="{9D8B030D-6E8A-4147-A177-3AD203B41FA5}">
                      <a16:colId xmlns:a16="http://schemas.microsoft.com/office/drawing/2014/main" val="20009"/>
                    </a:ext>
                  </a:extLst>
                </a:gridCol>
              </a:tblGrid>
              <a:tr h="571521">
                <a:tc>
                  <a:txBody>
                    <a:bodyPr/>
                    <a:lstStyle/>
                    <a:p>
                      <a:pPr algn="ctr">
                        <a:spcAft>
                          <a:spcPts val="0"/>
                        </a:spcAft>
                      </a:pPr>
                      <a:r>
                        <a:rPr lang="en-US" sz="1050" kern="100" dirty="0">
                          <a:effectLst/>
                        </a:rPr>
                        <a:t>e-commerce business process</a:t>
                      </a:r>
                      <a:endParaRPr lang="zh-CN" sz="1050" b="1" kern="100" dirty="0">
                        <a:effectLst/>
                        <a:latin typeface="Calibri"/>
                        <a:ea typeface="宋体"/>
                        <a:cs typeface="Times New Roman"/>
                      </a:endParaRPr>
                    </a:p>
                  </a:txBody>
                  <a:tcPr marL="39046" marR="39046" marT="0" marB="0" anchor="ctr"/>
                </a:tc>
                <a:tc>
                  <a:txBody>
                    <a:bodyPr/>
                    <a:lstStyle/>
                    <a:p>
                      <a:pPr algn="ctr">
                        <a:spcAft>
                          <a:spcPts val="0"/>
                        </a:spcAft>
                      </a:pPr>
                      <a:r>
                        <a:rPr lang="en-US" sz="1050" kern="100" dirty="0">
                          <a:effectLst/>
                        </a:rPr>
                        <a:t>fact tables</a:t>
                      </a:r>
                      <a:endParaRPr lang="zh-CN" sz="1050" b="1" kern="100" dirty="0">
                        <a:effectLst/>
                        <a:latin typeface="Calibri"/>
                        <a:ea typeface="宋体"/>
                        <a:cs typeface="Times New Roman"/>
                      </a:endParaRPr>
                    </a:p>
                  </a:txBody>
                  <a:tcPr marL="39046" marR="39046" marT="0" marB="0" anchor="ctr"/>
                </a:tc>
                <a:tc>
                  <a:txBody>
                    <a:bodyPr/>
                    <a:lstStyle/>
                    <a:p>
                      <a:pPr algn="ctr">
                        <a:spcAft>
                          <a:spcPts val="0"/>
                        </a:spcAft>
                      </a:pPr>
                      <a:r>
                        <a:rPr lang="en-US" sz="1050" kern="100" dirty="0">
                          <a:effectLst/>
                        </a:rPr>
                        <a:t>granularity</a:t>
                      </a:r>
                      <a:endParaRPr lang="zh-CN" sz="1050" b="1" kern="100" dirty="0">
                        <a:effectLst/>
                        <a:latin typeface="Calibri"/>
                        <a:ea typeface="宋体"/>
                        <a:cs typeface="Times New Roman"/>
                      </a:endParaRPr>
                    </a:p>
                  </a:txBody>
                  <a:tcPr marL="39046" marR="39046" marT="0" marB="0" anchor="ctr"/>
                </a:tc>
                <a:tc>
                  <a:txBody>
                    <a:bodyPr/>
                    <a:lstStyle/>
                    <a:p>
                      <a:pPr algn="ctr">
                        <a:spcAft>
                          <a:spcPts val="0"/>
                        </a:spcAft>
                      </a:pPr>
                      <a:r>
                        <a:rPr lang="en-US" sz="1050" kern="100" dirty="0">
                          <a:effectLst/>
                        </a:rPr>
                        <a:t>fact</a:t>
                      </a:r>
                      <a:endParaRPr lang="zh-CN" sz="1050" b="1" kern="100" dirty="0">
                        <a:effectLst/>
                        <a:latin typeface="Calibri"/>
                        <a:ea typeface="宋体"/>
                        <a:cs typeface="Times New Roman"/>
                      </a:endParaRPr>
                    </a:p>
                  </a:txBody>
                  <a:tcPr marL="39046" marR="39046" marT="0" marB="0" anchor="ctr"/>
                </a:tc>
                <a:tc>
                  <a:txBody>
                    <a:bodyPr/>
                    <a:lstStyle/>
                    <a:p>
                      <a:pPr marL="71755" marR="71755" algn="ctr">
                        <a:spcAft>
                          <a:spcPts val="0"/>
                        </a:spcAft>
                      </a:pPr>
                      <a:r>
                        <a:rPr lang="en-US" sz="800" kern="100" dirty="0">
                          <a:effectLst/>
                        </a:rPr>
                        <a:t>Date</a:t>
                      </a:r>
                      <a:endParaRPr lang="zh-CN" sz="800" b="1" kern="100" dirty="0">
                        <a:effectLst/>
                        <a:latin typeface="Calibri"/>
                        <a:ea typeface="宋体"/>
                        <a:cs typeface="Times New Roman"/>
                      </a:endParaRPr>
                    </a:p>
                  </a:txBody>
                  <a:tcPr marL="39046" marR="39046" marT="0" marB="0" vert="eaVert" anchor="ctr"/>
                </a:tc>
                <a:tc>
                  <a:txBody>
                    <a:bodyPr/>
                    <a:lstStyle/>
                    <a:p>
                      <a:pPr marL="71755" marR="71755" algn="ctr">
                        <a:spcAft>
                          <a:spcPts val="0"/>
                        </a:spcAft>
                      </a:pPr>
                      <a:r>
                        <a:rPr lang="en-US" sz="800" kern="100" dirty="0">
                          <a:effectLst/>
                        </a:rPr>
                        <a:t>Product</a:t>
                      </a:r>
                      <a:endParaRPr lang="zh-CN" sz="800" b="1" kern="100" dirty="0">
                        <a:effectLst/>
                        <a:latin typeface="Calibri"/>
                        <a:ea typeface="宋体"/>
                        <a:cs typeface="Times New Roman"/>
                      </a:endParaRPr>
                    </a:p>
                  </a:txBody>
                  <a:tcPr marL="39046" marR="39046" marT="0" marB="0" vert="eaVert" anchor="ctr"/>
                </a:tc>
                <a:tc>
                  <a:txBody>
                    <a:bodyPr/>
                    <a:lstStyle/>
                    <a:p>
                      <a:pPr marL="71755" marR="71755" algn="ctr">
                        <a:spcAft>
                          <a:spcPts val="0"/>
                        </a:spcAft>
                      </a:pPr>
                      <a:r>
                        <a:rPr lang="en-US" sz="800" kern="100" dirty="0">
                          <a:effectLst/>
                        </a:rPr>
                        <a:t>Location </a:t>
                      </a:r>
                      <a:endParaRPr lang="zh-CN" sz="800" b="1" kern="100" dirty="0">
                        <a:effectLst/>
                        <a:latin typeface="Calibri"/>
                        <a:ea typeface="宋体"/>
                        <a:cs typeface="Times New Roman"/>
                      </a:endParaRPr>
                    </a:p>
                  </a:txBody>
                  <a:tcPr marL="39046" marR="39046" marT="0" marB="0" vert="eaVert" anchor="ctr"/>
                </a:tc>
                <a:tc>
                  <a:txBody>
                    <a:bodyPr/>
                    <a:lstStyle/>
                    <a:p>
                      <a:pPr marL="71755" marR="71755" algn="ctr">
                        <a:spcAft>
                          <a:spcPts val="0"/>
                        </a:spcAft>
                      </a:pPr>
                      <a:r>
                        <a:rPr lang="en-US" sz="800" kern="100" dirty="0">
                          <a:effectLst/>
                        </a:rPr>
                        <a:t>Owner</a:t>
                      </a:r>
                      <a:endParaRPr lang="zh-CN" sz="800" b="1" kern="100" dirty="0">
                        <a:effectLst/>
                        <a:latin typeface="Calibri"/>
                        <a:ea typeface="宋体"/>
                        <a:cs typeface="Times New Roman"/>
                      </a:endParaRPr>
                    </a:p>
                  </a:txBody>
                  <a:tcPr marL="39046" marR="39046" marT="0" marB="0" vert="eaVert" anchor="ctr"/>
                </a:tc>
                <a:tc>
                  <a:txBody>
                    <a:bodyPr/>
                    <a:lstStyle/>
                    <a:p>
                      <a:pPr marL="71755" marR="71755" algn="ctr">
                        <a:spcAft>
                          <a:spcPts val="0"/>
                        </a:spcAft>
                      </a:pPr>
                      <a:r>
                        <a:rPr lang="en-US" sz="800" kern="100" dirty="0">
                          <a:effectLst/>
                        </a:rPr>
                        <a:t>Service policy</a:t>
                      </a:r>
                      <a:endParaRPr lang="zh-CN" sz="800" b="1" kern="100" dirty="0">
                        <a:effectLst/>
                        <a:latin typeface="Calibri"/>
                        <a:ea typeface="宋体"/>
                        <a:cs typeface="Times New Roman"/>
                      </a:endParaRPr>
                    </a:p>
                  </a:txBody>
                  <a:tcPr marL="39046" marR="39046" marT="0" marB="0" vert="eaVert" anchor="ctr"/>
                </a:tc>
                <a:tc>
                  <a:txBody>
                    <a:bodyPr/>
                    <a:lstStyle/>
                    <a:p>
                      <a:pPr marL="71755" marR="71755" algn="ctr">
                        <a:spcAft>
                          <a:spcPts val="0"/>
                        </a:spcAft>
                      </a:pPr>
                      <a:r>
                        <a:rPr lang="en-US" sz="800" kern="100" dirty="0">
                          <a:effectLst/>
                        </a:rPr>
                        <a:t>Account status</a:t>
                      </a:r>
                      <a:endParaRPr lang="zh-CN" sz="800" b="1" kern="100" dirty="0">
                        <a:effectLst/>
                        <a:latin typeface="Calibri"/>
                        <a:ea typeface="宋体"/>
                        <a:cs typeface="Times New Roman"/>
                      </a:endParaRPr>
                    </a:p>
                  </a:txBody>
                  <a:tcPr marL="39046" marR="39046" marT="0" marB="0" vert="eaVert" anchor="ctr"/>
                </a:tc>
                <a:extLst>
                  <a:ext uri="{0D108BD9-81ED-4DB2-BD59-A6C34878D82A}">
                    <a16:rowId xmlns:a16="http://schemas.microsoft.com/office/drawing/2014/main" val="10000"/>
                  </a:ext>
                </a:extLst>
              </a:tr>
              <a:tr h="657039">
                <a:tc rowSpan="3">
                  <a:txBody>
                    <a:bodyPr/>
                    <a:lstStyle/>
                    <a:p>
                      <a:pPr algn="ctr">
                        <a:spcAft>
                          <a:spcPts val="0"/>
                        </a:spcAft>
                      </a:pPr>
                      <a:r>
                        <a:rPr lang="en-US" sz="1100" kern="100" dirty="0">
                          <a:effectLst/>
                        </a:rPr>
                        <a:t>online sales transaction</a:t>
                      </a:r>
                      <a:endParaRPr lang="zh-CN" sz="1100" b="1" kern="100" dirty="0">
                        <a:effectLst/>
                        <a:latin typeface="Calibri"/>
                        <a:ea typeface="宋体"/>
                        <a:cs typeface="Times New Roman"/>
                      </a:endParaRPr>
                    </a:p>
                  </a:txBody>
                  <a:tcPr marL="39046" marR="39046" marT="0" marB="0" anchor="ctr"/>
                </a:tc>
                <a:tc>
                  <a:txBody>
                    <a:bodyPr/>
                    <a:lstStyle/>
                    <a:p>
                      <a:pPr algn="ctr">
                        <a:spcAft>
                          <a:spcPts val="0"/>
                        </a:spcAft>
                      </a:pPr>
                      <a:r>
                        <a:rPr lang="en-US" sz="900" kern="100" dirty="0">
                          <a:effectLst/>
                        </a:rPr>
                        <a:t>sales transaction</a:t>
                      </a:r>
                      <a:endParaRPr lang="zh-CN" sz="900" b="1" kern="100" dirty="0">
                        <a:solidFill>
                          <a:srgbClr val="FF0000"/>
                        </a:solidFill>
                        <a:effectLst/>
                        <a:latin typeface="Calibri"/>
                        <a:ea typeface="宋体"/>
                        <a:cs typeface="Times New Roman"/>
                      </a:endParaRPr>
                    </a:p>
                  </a:txBody>
                  <a:tcPr marL="39046" marR="39046" marT="0" marB="0" anchor="ctr"/>
                </a:tc>
                <a:tc>
                  <a:txBody>
                    <a:bodyPr/>
                    <a:lstStyle/>
                    <a:p>
                      <a:pPr algn="ctr">
                        <a:spcAft>
                          <a:spcPts val="0"/>
                        </a:spcAft>
                      </a:pPr>
                      <a:r>
                        <a:rPr lang="en-US" sz="900" kern="100">
                          <a:effectLst/>
                        </a:rPr>
                        <a:t>Per line item</a:t>
                      </a:r>
                      <a:endParaRPr lang="zh-CN" sz="900" b="1" kern="100">
                        <a:effectLst/>
                        <a:latin typeface="Calibri"/>
                        <a:ea typeface="宋体"/>
                        <a:cs typeface="Times New Roman"/>
                      </a:endParaRPr>
                    </a:p>
                  </a:txBody>
                  <a:tcPr marL="39046" marR="39046" marT="0" marB="0" anchor="ctr"/>
                </a:tc>
                <a:tc>
                  <a:txBody>
                    <a:bodyPr/>
                    <a:lstStyle/>
                    <a:p>
                      <a:pPr algn="ctr">
                        <a:spcAft>
                          <a:spcPts val="0"/>
                        </a:spcAft>
                      </a:pPr>
                      <a:r>
                        <a:rPr lang="en-US" sz="800" kern="100" dirty="0">
                          <a:effectLst/>
                        </a:rPr>
                        <a:t>purchase date key</a:t>
                      </a:r>
                      <a:endParaRPr lang="zh-CN" sz="800" kern="100" dirty="0">
                        <a:effectLst/>
                      </a:endParaRPr>
                    </a:p>
                    <a:p>
                      <a:pPr algn="ctr">
                        <a:spcAft>
                          <a:spcPts val="0"/>
                        </a:spcAft>
                      </a:pPr>
                      <a:r>
                        <a:rPr lang="en-US" sz="800" kern="100" dirty="0">
                          <a:effectLst/>
                        </a:rPr>
                        <a:t>purchase amount key</a:t>
                      </a:r>
                      <a:endParaRPr lang="zh-CN" sz="800" kern="100" dirty="0">
                        <a:effectLst/>
                      </a:endParaRPr>
                    </a:p>
                    <a:p>
                      <a:pPr algn="ctr">
                        <a:spcAft>
                          <a:spcPts val="0"/>
                        </a:spcAft>
                      </a:pPr>
                      <a:r>
                        <a:rPr lang="en-US" sz="800" kern="100" dirty="0">
                          <a:effectLst/>
                        </a:rPr>
                        <a:t>purchase unit price key</a:t>
                      </a:r>
                      <a:endParaRPr lang="zh-CN" sz="800" kern="100" dirty="0">
                        <a:effectLst/>
                      </a:endParaRPr>
                    </a:p>
                    <a:p>
                      <a:pPr algn="ctr">
                        <a:spcAft>
                          <a:spcPts val="0"/>
                        </a:spcAft>
                      </a:pPr>
                      <a:r>
                        <a:rPr lang="en-US" sz="800" kern="100" dirty="0">
                          <a:effectLst/>
                        </a:rPr>
                        <a:t>transaction number</a:t>
                      </a:r>
                      <a:endParaRPr lang="zh-CN" sz="8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extLst>
                  <a:ext uri="{0D108BD9-81ED-4DB2-BD59-A6C34878D82A}">
                    <a16:rowId xmlns:a16="http://schemas.microsoft.com/office/drawing/2014/main" val="10001"/>
                  </a:ext>
                </a:extLst>
              </a:tr>
              <a:tr h="0">
                <a:tc vMerge="1">
                  <a:txBody>
                    <a:bodyPr/>
                    <a:lstStyle/>
                    <a:p>
                      <a:endParaRPr lang="zh-CN" altLang="en-US"/>
                    </a:p>
                  </a:txBody>
                  <a:tcPr/>
                </a:tc>
                <a:tc>
                  <a:txBody>
                    <a:bodyPr/>
                    <a:lstStyle/>
                    <a:p>
                      <a:pPr algn="ctr">
                        <a:spcAft>
                          <a:spcPts val="0"/>
                        </a:spcAft>
                      </a:pPr>
                      <a:r>
                        <a:rPr lang="en-US" sz="900" kern="100">
                          <a:effectLst/>
                        </a:rPr>
                        <a:t>click stream</a:t>
                      </a:r>
                      <a:endParaRPr lang="zh-CN" sz="900" b="1" kern="100">
                        <a:effectLst/>
                        <a:latin typeface="Calibri"/>
                        <a:ea typeface="宋体"/>
                        <a:cs typeface="Times New Roman"/>
                      </a:endParaRPr>
                    </a:p>
                  </a:txBody>
                  <a:tcPr marL="39046" marR="39046" marT="0" marB="0" anchor="ctr"/>
                </a:tc>
                <a:tc>
                  <a:txBody>
                    <a:bodyPr/>
                    <a:lstStyle/>
                    <a:p>
                      <a:pPr algn="ctr">
                        <a:spcAft>
                          <a:spcPts val="0"/>
                        </a:spcAft>
                      </a:pPr>
                      <a:r>
                        <a:rPr lang="en-US" sz="900" kern="100" dirty="0">
                          <a:effectLst/>
                        </a:rPr>
                        <a:t>Per click</a:t>
                      </a:r>
                      <a:endParaRPr lang="zh-CN" sz="9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referral key</a:t>
                      </a:r>
                      <a:endParaRPr lang="zh-CN" sz="600" kern="100" dirty="0">
                        <a:effectLst/>
                      </a:endParaRPr>
                    </a:p>
                    <a:p>
                      <a:pPr algn="ctr">
                        <a:spcAft>
                          <a:spcPts val="0"/>
                        </a:spcAft>
                      </a:pPr>
                      <a:r>
                        <a:rPr lang="en-US" sz="600" kern="100" dirty="0">
                          <a:effectLst/>
                        </a:rPr>
                        <a:t>session key</a:t>
                      </a:r>
                      <a:endParaRPr lang="zh-CN" sz="600" kern="100" dirty="0">
                        <a:effectLst/>
                      </a:endParaRPr>
                    </a:p>
                    <a:p>
                      <a:pPr algn="ctr">
                        <a:spcAft>
                          <a:spcPts val="0"/>
                        </a:spcAft>
                      </a:pPr>
                      <a:r>
                        <a:rPr lang="en-US" sz="600" kern="100" dirty="0">
                          <a:effectLst/>
                        </a:rPr>
                        <a:t>time key</a:t>
                      </a:r>
                      <a:endParaRPr lang="zh-CN" sz="600" kern="100" dirty="0">
                        <a:effectLst/>
                      </a:endParaRPr>
                    </a:p>
                    <a:p>
                      <a:pPr algn="ctr">
                        <a:spcAft>
                          <a:spcPts val="0"/>
                        </a:spcAft>
                      </a:pPr>
                      <a:r>
                        <a:rPr lang="en-US" sz="600" kern="100" dirty="0">
                          <a:effectLst/>
                        </a:rPr>
                        <a:t>event key</a:t>
                      </a:r>
                      <a:endParaRPr lang="zh-CN" sz="600" kern="100" dirty="0">
                        <a:effectLst/>
                      </a:endParaRPr>
                    </a:p>
                    <a:p>
                      <a:pPr algn="ctr">
                        <a:spcAft>
                          <a:spcPts val="0"/>
                        </a:spcAft>
                      </a:pPr>
                      <a:r>
                        <a:rPr lang="en-US" sz="600" kern="100" dirty="0">
                          <a:effectLst/>
                        </a:rPr>
                        <a:t>page key</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a:effectLst/>
                        </a:rPr>
                        <a:t> </a:t>
                      </a:r>
                      <a:endParaRPr lang="zh-CN" sz="600" b="1" kern="10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extLst>
                  <a:ext uri="{0D108BD9-81ED-4DB2-BD59-A6C34878D82A}">
                    <a16:rowId xmlns:a16="http://schemas.microsoft.com/office/drawing/2014/main" val="10002"/>
                  </a:ext>
                </a:extLst>
              </a:tr>
              <a:tr h="469313">
                <a:tc vMerge="1">
                  <a:txBody>
                    <a:bodyPr/>
                    <a:lstStyle/>
                    <a:p>
                      <a:endParaRPr lang="zh-CN" altLang="en-US"/>
                    </a:p>
                  </a:txBody>
                  <a:tcPr/>
                </a:tc>
                <a:tc>
                  <a:txBody>
                    <a:bodyPr/>
                    <a:lstStyle/>
                    <a:p>
                      <a:pPr algn="ctr">
                        <a:spcAft>
                          <a:spcPts val="0"/>
                        </a:spcAft>
                      </a:pPr>
                      <a:r>
                        <a:rPr lang="en-US" sz="900" kern="100" dirty="0">
                          <a:effectLst/>
                        </a:rPr>
                        <a:t>Vendor information</a:t>
                      </a:r>
                      <a:endParaRPr lang="zh-CN" sz="900" b="1" kern="100" dirty="0">
                        <a:effectLst/>
                        <a:latin typeface="Calibri"/>
                        <a:ea typeface="宋体"/>
                        <a:cs typeface="Times New Roman"/>
                      </a:endParaRPr>
                    </a:p>
                  </a:txBody>
                  <a:tcPr marL="39046" marR="39046" marT="0" marB="0" anchor="ctr"/>
                </a:tc>
                <a:tc>
                  <a:txBody>
                    <a:bodyPr/>
                    <a:lstStyle/>
                    <a:p>
                      <a:pPr algn="ctr">
                        <a:spcAft>
                          <a:spcPts val="0"/>
                        </a:spcAft>
                      </a:pPr>
                      <a:r>
                        <a:rPr lang="en-US" sz="900" kern="100" dirty="0">
                          <a:effectLst/>
                        </a:rPr>
                        <a:t>Per vendor item</a:t>
                      </a:r>
                      <a:endParaRPr lang="zh-CN" sz="900" b="1" kern="100" dirty="0">
                        <a:effectLst/>
                        <a:latin typeface="Calibri"/>
                        <a:ea typeface="宋体"/>
                        <a:cs typeface="Times New Roman"/>
                      </a:endParaRPr>
                    </a:p>
                  </a:txBody>
                  <a:tcPr marL="39046" marR="39046" marT="0" marB="0" anchor="ctr"/>
                </a:tc>
                <a:tc>
                  <a:txBody>
                    <a:bodyPr/>
                    <a:lstStyle/>
                    <a:p>
                      <a:pPr algn="ctr">
                        <a:spcAft>
                          <a:spcPts val="0"/>
                        </a:spcAft>
                      </a:pPr>
                      <a:r>
                        <a:rPr lang="en-US" sz="800" kern="100" dirty="0">
                          <a:effectLst/>
                        </a:rPr>
                        <a:t>vender number key</a:t>
                      </a:r>
                      <a:endParaRPr lang="zh-CN" sz="800" kern="100" dirty="0">
                        <a:effectLst/>
                      </a:endParaRPr>
                    </a:p>
                    <a:p>
                      <a:pPr algn="ctr">
                        <a:spcAft>
                          <a:spcPts val="0"/>
                        </a:spcAft>
                      </a:pPr>
                      <a:r>
                        <a:rPr lang="en-US" sz="800" kern="100" dirty="0">
                          <a:effectLst/>
                        </a:rPr>
                        <a:t>vendor product amount key</a:t>
                      </a:r>
                      <a:endParaRPr lang="zh-CN" sz="800" kern="100" dirty="0">
                        <a:effectLst/>
                      </a:endParaRPr>
                    </a:p>
                    <a:p>
                      <a:pPr algn="ctr">
                        <a:spcAft>
                          <a:spcPts val="0"/>
                        </a:spcAft>
                      </a:pPr>
                      <a:r>
                        <a:rPr lang="en-US" sz="800" kern="100" dirty="0">
                          <a:effectLst/>
                        </a:rPr>
                        <a:t>...</a:t>
                      </a:r>
                      <a:endParaRPr lang="zh-CN" sz="8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a:effectLst/>
                        </a:rPr>
                        <a:t> </a:t>
                      </a:r>
                      <a:endParaRPr lang="zh-CN" sz="600" b="1" kern="100">
                        <a:effectLst/>
                        <a:latin typeface="Calibri"/>
                        <a:ea typeface="宋体"/>
                        <a:cs typeface="Times New Roman"/>
                      </a:endParaRPr>
                    </a:p>
                  </a:txBody>
                  <a:tcPr marL="39046" marR="39046" marT="0" marB="0" anchor="ctr"/>
                </a:tc>
                <a:extLst>
                  <a:ext uri="{0D108BD9-81ED-4DB2-BD59-A6C34878D82A}">
                    <a16:rowId xmlns:a16="http://schemas.microsoft.com/office/drawing/2014/main" val="10003"/>
                  </a:ext>
                </a:extLst>
              </a:tr>
              <a:tr h="563176">
                <a:tc rowSpan="2">
                  <a:txBody>
                    <a:bodyPr/>
                    <a:lstStyle/>
                    <a:p>
                      <a:pPr algn="ctr">
                        <a:spcAft>
                          <a:spcPts val="0"/>
                        </a:spcAft>
                      </a:pPr>
                      <a:r>
                        <a:rPr lang="en-US" sz="1100" kern="100" dirty="0">
                          <a:effectLst/>
                        </a:rPr>
                        <a:t>order processing</a:t>
                      </a:r>
                      <a:endParaRPr lang="zh-CN" sz="1100" b="1" kern="100" dirty="0">
                        <a:effectLst/>
                        <a:latin typeface="Calibri"/>
                        <a:ea typeface="宋体"/>
                        <a:cs typeface="Times New Roman"/>
                      </a:endParaRPr>
                    </a:p>
                  </a:txBody>
                  <a:tcPr marL="39046" marR="39046" marT="0" marB="0" anchor="ctr"/>
                </a:tc>
                <a:tc>
                  <a:txBody>
                    <a:bodyPr/>
                    <a:lstStyle/>
                    <a:p>
                      <a:pPr algn="ctr">
                        <a:spcAft>
                          <a:spcPts val="0"/>
                        </a:spcAft>
                      </a:pPr>
                      <a:r>
                        <a:rPr lang="en-US" sz="900" kern="100">
                          <a:effectLst/>
                        </a:rPr>
                        <a:t>warehouse picking</a:t>
                      </a:r>
                      <a:endParaRPr lang="zh-CN" sz="900" b="1" kern="100">
                        <a:effectLst/>
                        <a:latin typeface="Calibri"/>
                        <a:ea typeface="宋体"/>
                        <a:cs typeface="Times New Roman"/>
                      </a:endParaRPr>
                    </a:p>
                  </a:txBody>
                  <a:tcPr marL="39046" marR="39046" marT="0" marB="0" anchor="ctr"/>
                </a:tc>
                <a:tc>
                  <a:txBody>
                    <a:bodyPr/>
                    <a:lstStyle/>
                    <a:p>
                      <a:pPr algn="ctr">
                        <a:spcAft>
                          <a:spcPts val="0"/>
                        </a:spcAft>
                      </a:pPr>
                      <a:r>
                        <a:rPr lang="en-US" sz="900" kern="100" dirty="0">
                          <a:effectLst/>
                        </a:rPr>
                        <a:t>Per warehouse receipt</a:t>
                      </a:r>
                      <a:endParaRPr lang="zh-CN" sz="900" b="1" kern="100" dirty="0">
                        <a:effectLst/>
                        <a:latin typeface="Calibri"/>
                        <a:ea typeface="宋体"/>
                        <a:cs typeface="Times New Roman"/>
                      </a:endParaRPr>
                    </a:p>
                  </a:txBody>
                  <a:tcPr marL="39046" marR="39046" marT="0" marB="0" anchor="ctr"/>
                </a:tc>
                <a:tc>
                  <a:txBody>
                    <a:bodyPr/>
                    <a:lstStyle/>
                    <a:p>
                      <a:pPr algn="ctr">
                        <a:spcAft>
                          <a:spcPts val="0"/>
                        </a:spcAft>
                      </a:pPr>
                      <a:r>
                        <a:rPr lang="en-US" sz="800" kern="100" dirty="0">
                          <a:effectLst/>
                        </a:rPr>
                        <a:t>ship date key</a:t>
                      </a:r>
                      <a:endParaRPr lang="zh-CN" sz="800" kern="100" dirty="0">
                        <a:effectLst/>
                      </a:endParaRPr>
                    </a:p>
                    <a:p>
                      <a:pPr algn="ctr">
                        <a:spcAft>
                          <a:spcPts val="0"/>
                        </a:spcAft>
                      </a:pPr>
                      <a:r>
                        <a:rPr lang="en-US" sz="800" kern="100" dirty="0">
                          <a:effectLst/>
                        </a:rPr>
                        <a:t>requested date key</a:t>
                      </a:r>
                      <a:endParaRPr lang="zh-CN" sz="800" kern="100" dirty="0">
                        <a:effectLst/>
                      </a:endParaRPr>
                    </a:p>
                    <a:p>
                      <a:pPr algn="ctr">
                        <a:spcAft>
                          <a:spcPts val="0"/>
                        </a:spcAft>
                      </a:pPr>
                      <a:r>
                        <a:rPr lang="en-US" sz="800" kern="100" dirty="0">
                          <a:effectLst/>
                        </a:rPr>
                        <a:t>product key</a:t>
                      </a:r>
                      <a:endParaRPr lang="zh-CN" sz="800" kern="100" dirty="0">
                        <a:effectLst/>
                      </a:endParaRPr>
                    </a:p>
                    <a:p>
                      <a:pPr algn="ctr">
                        <a:spcAft>
                          <a:spcPts val="0"/>
                        </a:spcAft>
                      </a:pPr>
                      <a:r>
                        <a:rPr lang="en-US" sz="800" kern="100" dirty="0">
                          <a:effectLst/>
                        </a:rPr>
                        <a:t>vendor key</a:t>
                      </a:r>
                      <a:endParaRPr lang="zh-CN" sz="800" b="1" kern="100" dirty="0">
                        <a:effectLst/>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a:t>
                      </a:r>
                      <a:endParaRPr lang="zh-CN" sz="600" b="1" kern="100" dirty="0">
                        <a:effectLst/>
                        <a:latin typeface="Calibri"/>
                        <a:ea typeface="宋体"/>
                        <a:cs typeface="Times New Roman"/>
                      </a:endParaRPr>
                    </a:p>
                  </a:txBody>
                  <a:tcPr marL="39046" marR="39046" marT="0" marB="0" anchor="ctr"/>
                </a:tc>
                <a:extLst>
                  <a:ext uri="{0D108BD9-81ED-4DB2-BD59-A6C34878D82A}">
                    <a16:rowId xmlns:a16="http://schemas.microsoft.com/office/drawing/2014/main" val="10004"/>
                  </a:ext>
                </a:extLst>
              </a:tr>
              <a:tr h="479842">
                <a:tc vMerge="1">
                  <a:txBody>
                    <a:bodyPr/>
                    <a:lstStyle/>
                    <a:p>
                      <a:endParaRPr lang="zh-CN" altLang="en-US"/>
                    </a:p>
                  </a:txBody>
                  <a:tcPr/>
                </a:tc>
                <a:tc>
                  <a:txBody>
                    <a:bodyPr/>
                    <a:lstStyle/>
                    <a:p>
                      <a:pPr algn="ctr">
                        <a:spcAft>
                          <a:spcPts val="0"/>
                        </a:spcAft>
                      </a:pPr>
                      <a:r>
                        <a:rPr lang="en-US" sz="900" kern="100">
                          <a:effectLst/>
                        </a:rPr>
                        <a:t>billing and invoicing</a:t>
                      </a:r>
                      <a:endParaRPr lang="zh-CN" sz="900" b="1" kern="100">
                        <a:effectLst/>
                        <a:latin typeface="Calibri"/>
                        <a:ea typeface="宋体"/>
                        <a:cs typeface="Times New Roman"/>
                      </a:endParaRPr>
                    </a:p>
                  </a:txBody>
                  <a:tcPr marL="39046" marR="39046" marT="0" marB="0" anchor="ctr"/>
                </a:tc>
                <a:tc>
                  <a:txBody>
                    <a:bodyPr/>
                    <a:lstStyle/>
                    <a:p>
                      <a:pPr algn="ctr">
                        <a:spcAft>
                          <a:spcPts val="0"/>
                        </a:spcAft>
                      </a:pPr>
                      <a:r>
                        <a:rPr lang="en-US" sz="900" kern="100" dirty="0">
                          <a:effectLst/>
                        </a:rPr>
                        <a:t>Per order</a:t>
                      </a:r>
                      <a:endParaRPr lang="zh-CN" sz="900" b="1" kern="100" dirty="0">
                        <a:effectLst/>
                        <a:latin typeface="Calibri"/>
                        <a:ea typeface="宋体"/>
                        <a:cs typeface="Times New Roman"/>
                      </a:endParaRPr>
                    </a:p>
                  </a:txBody>
                  <a:tcPr marL="39046" marR="39046" marT="0" marB="0" anchor="ctr"/>
                </a:tc>
                <a:tc>
                  <a:txBody>
                    <a:bodyPr/>
                    <a:lstStyle/>
                    <a:p>
                      <a:pPr algn="ctr">
                        <a:spcAft>
                          <a:spcPts val="0"/>
                        </a:spcAft>
                      </a:pPr>
                      <a:r>
                        <a:rPr lang="en-US" sz="700" kern="100" dirty="0">
                          <a:effectLst/>
                        </a:rPr>
                        <a:t>date key</a:t>
                      </a:r>
                      <a:endParaRPr lang="zh-CN" sz="700" kern="100" dirty="0">
                        <a:effectLst/>
                      </a:endParaRPr>
                    </a:p>
                    <a:p>
                      <a:pPr algn="ctr">
                        <a:spcAft>
                          <a:spcPts val="0"/>
                        </a:spcAft>
                      </a:pPr>
                      <a:r>
                        <a:rPr lang="en-US" sz="700" kern="100" dirty="0">
                          <a:effectLst/>
                        </a:rPr>
                        <a:t>order number</a:t>
                      </a:r>
                      <a:endParaRPr lang="zh-CN" sz="700" kern="100" dirty="0">
                        <a:effectLst/>
                      </a:endParaRPr>
                    </a:p>
                    <a:p>
                      <a:pPr algn="ctr">
                        <a:spcAft>
                          <a:spcPts val="0"/>
                        </a:spcAft>
                      </a:pPr>
                      <a:r>
                        <a:rPr lang="en-US" sz="700" kern="100" dirty="0">
                          <a:effectLst/>
                        </a:rPr>
                        <a:t>quantity key</a:t>
                      </a:r>
                      <a:endParaRPr lang="zh-CN" sz="700" kern="100" dirty="0">
                        <a:effectLst/>
                      </a:endParaRPr>
                    </a:p>
                    <a:p>
                      <a:pPr algn="ctr">
                        <a:spcAft>
                          <a:spcPts val="0"/>
                        </a:spcAft>
                      </a:pPr>
                      <a:r>
                        <a:rPr lang="en-US" sz="700" kern="100" dirty="0">
                          <a:effectLst/>
                        </a:rPr>
                        <a:t>product key</a:t>
                      </a:r>
                      <a:endParaRPr lang="zh-CN" sz="700" kern="100" dirty="0">
                        <a:effectLst/>
                      </a:endParaRPr>
                    </a:p>
                    <a:p>
                      <a:pPr algn="ctr">
                        <a:spcAft>
                          <a:spcPts val="0"/>
                        </a:spcAft>
                      </a:pPr>
                      <a:r>
                        <a:rPr lang="zh-CN" sz="600" kern="100" dirty="0">
                          <a:effectLst/>
                        </a:rPr>
                        <a:t>…</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a:effectLst/>
                        </a:rPr>
                        <a:t> </a:t>
                      </a:r>
                      <a:endParaRPr lang="zh-CN" sz="600" b="1" kern="10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extLst>
                  <a:ext uri="{0D108BD9-81ED-4DB2-BD59-A6C34878D82A}">
                    <a16:rowId xmlns:a16="http://schemas.microsoft.com/office/drawing/2014/main" val="10005"/>
                  </a:ext>
                </a:extLst>
              </a:tr>
              <a:tr h="563176">
                <a:tc rowSpan="2">
                  <a:txBody>
                    <a:bodyPr/>
                    <a:lstStyle/>
                    <a:p>
                      <a:pPr algn="ctr">
                        <a:spcAft>
                          <a:spcPts val="0"/>
                        </a:spcAft>
                      </a:pPr>
                      <a:r>
                        <a:rPr lang="en-US" sz="1100" kern="100" dirty="0">
                          <a:effectLst/>
                        </a:rPr>
                        <a:t>delivery process</a:t>
                      </a:r>
                      <a:endParaRPr lang="zh-CN" sz="1100" b="1" kern="100" dirty="0">
                        <a:effectLst/>
                        <a:latin typeface="Calibri"/>
                        <a:ea typeface="宋体"/>
                        <a:cs typeface="Times New Roman"/>
                      </a:endParaRPr>
                    </a:p>
                  </a:txBody>
                  <a:tcPr marL="39046" marR="39046" marT="0" marB="0" anchor="ctr"/>
                </a:tc>
                <a:tc>
                  <a:txBody>
                    <a:bodyPr/>
                    <a:lstStyle/>
                    <a:p>
                      <a:pPr algn="ctr">
                        <a:spcAft>
                          <a:spcPts val="0"/>
                        </a:spcAft>
                      </a:pPr>
                      <a:r>
                        <a:rPr lang="en-US" sz="900" kern="100">
                          <a:effectLst/>
                        </a:rPr>
                        <a:t>shipping notice</a:t>
                      </a:r>
                      <a:endParaRPr lang="zh-CN" sz="900" b="1" kern="100">
                        <a:effectLst/>
                        <a:latin typeface="Calibri"/>
                        <a:ea typeface="宋体"/>
                        <a:cs typeface="Times New Roman"/>
                      </a:endParaRPr>
                    </a:p>
                  </a:txBody>
                  <a:tcPr marL="39046" marR="39046" marT="0" marB="0" anchor="ctr"/>
                </a:tc>
                <a:tc>
                  <a:txBody>
                    <a:bodyPr/>
                    <a:lstStyle/>
                    <a:p>
                      <a:pPr algn="ctr">
                        <a:spcAft>
                          <a:spcPts val="0"/>
                        </a:spcAft>
                      </a:pPr>
                      <a:r>
                        <a:rPr lang="en-US" sz="900" kern="100" dirty="0">
                          <a:effectLst/>
                        </a:rPr>
                        <a:t>Per line item</a:t>
                      </a:r>
                      <a:endParaRPr lang="zh-CN" sz="900" b="1" kern="100" dirty="0">
                        <a:effectLst/>
                        <a:latin typeface="Calibri"/>
                        <a:ea typeface="宋体"/>
                        <a:cs typeface="Times New Roman"/>
                      </a:endParaRPr>
                    </a:p>
                  </a:txBody>
                  <a:tcPr marL="39046" marR="39046" marT="0" marB="0" anchor="ctr"/>
                </a:tc>
                <a:tc>
                  <a:txBody>
                    <a:bodyPr/>
                    <a:lstStyle/>
                    <a:p>
                      <a:pPr algn="ctr">
                        <a:spcAft>
                          <a:spcPts val="0"/>
                        </a:spcAft>
                      </a:pPr>
                      <a:r>
                        <a:rPr lang="en-US" sz="700" kern="100" dirty="0">
                          <a:effectLst/>
                        </a:rPr>
                        <a:t>shipping date key</a:t>
                      </a:r>
                      <a:endParaRPr lang="zh-CN" sz="700" kern="100" dirty="0">
                        <a:effectLst/>
                      </a:endParaRPr>
                    </a:p>
                    <a:p>
                      <a:pPr algn="ctr">
                        <a:spcAft>
                          <a:spcPts val="0"/>
                        </a:spcAft>
                      </a:pPr>
                      <a:r>
                        <a:rPr lang="en-US" sz="700" kern="100" dirty="0">
                          <a:effectLst/>
                        </a:rPr>
                        <a:t>shipping cost key</a:t>
                      </a:r>
                      <a:endParaRPr lang="zh-CN" sz="700" kern="100" dirty="0">
                        <a:effectLst/>
                      </a:endParaRPr>
                    </a:p>
                    <a:p>
                      <a:pPr algn="ctr">
                        <a:spcAft>
                          <a:spcPts val="0"/>
                        </a:spcAft>
                      </a:pPr>
                      <a:r>
                        <a:rPr lang="en-US" sz="700" kern="100" dirty="0">
                          <a:effectLst/>
                        </a:rPr>
                        <a:t>tracking number</a:t>
                      </a:r>
                      <a:endParaRPr lang="zh-CN" sz="700" kern="100" dirty="0">
                        <a:effectLst/>
                      </a:endParaRPr>
                    </a:p>
                    <a:p>
                      <a:pPr algn="ctr">
                        <a:spcAft>
                          <a:spcPts val="0"/>
                        </a:spcAft>
                      </a:pPr>
                      <a:r>
                        <a:rPr lang="en-US" sz="700" kern="100" dirty="0">
                          <a:effectLst/>
                        </a:rPr>
                        <a:t>delivery company key</a:t>
                      </a:r>
                      <a:endParaRPr lang="zh-CN" sz="700" kern="100" dirty="0">
                        <a:effectLst/>
                      </a:endParaRPr>
                    </a:p>
                    <a:p>
                      <a:pPr algn="ctr">
                        <a:spcAft>
                          <a:spcPts val="0"/>
                        </a:spcAft>
                      </a:pPr>
                      <a:r>
                        <a:rPr lang="zh-CN" sz="600" kern="100" dirty="0">
                          <a:effectLst/>
                        </a:rPr>
                        <a:t>…</a:t>
                      </a:r>
                      <a:r>
                        <a:rPr lang="en-US" sz="600" kern="100" dirty="0">
                          <a:effectLst/>
                        </a:rPr>
                        <a:t>.</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extLst>
                  <a:ext uri="{0D108BD9-81ED-4DB2-BD59-A6C34878D82A}">
                    <a16:rowId xmlns:a16="http://schemas.microsoft.com/office/drawing/2014/main" val="10006"/>
                  </a:ext>
                </a:extLst>
              </a:tr>
              <a:tr h="479113">
                <a:tc vMerge="1">
                  <a:txBody>
                    <a:bodyPr/>
                    <a:lstStyle/>
                    <a:p>
                      <a:endParaRPr lang="zh-CN" altLang="en-US"/>
                    </a:p>
                  </a:txBody>
                  <a:tcPr/>
                </a:tc>
                <a:tc>
                  <a:txBody>
                    <a:bodyPr/>
                    <a:lstStyle/>
                    <a:p>
                      <a:pPr algn="ctr">
                        <a:spcAft>
                          <a:spcPts val="0"/>
                        </a:spcAft>
                      </a:pPr>
                      <a:r>
                        <a:rPr lang="en-US" sz="900" kern="100">
                          <a:effectLst/>
                        </a:rPr>
                        <a:t>delivery operation</a:t>
                      </a:r>
                      <a:endParaRPr lang="zh-CN" sz="900" b="1" kern="100">
                        <a:effectLst/>
                        <a:latin typeface="Calibri"/>
                        <a:ea typeface="宋体"/>
                        <a:cs typeface="Times New Roman"/>
                      </a:endParaRPr>
                    </a:p>
                  </a:txBody>
                  <a:tcPr marL="39046" marR="39046" marT="0" marB="0" anchor="ctr"/>
                </a:tc>
                <a:tc>
                  <a:txBody>
                    <a:bodyPr/>
                    <a:lstStyle/>
                    <a:p>
                      <a:pPr algn="ctr">
                        <a:spcAft>
                          <a:spcPts val="0"/>
                        </a:spcAft>
                      </a:pPr>
                      <a:r>
                        <a:rPr lang="en-US" sz="900" kern="100" dirty="0">
                          <a:effectLst/>
                        </a:rPr>
                        <a:t>Per line item</a:t>
                      </a:r>
                      <a:endParaRPr lang="zh-CN" sz="900" b="1" kern="100" dirty="0">
                        <a:effectLst/>
                        <a:latin typeface="Calibri"/>
                        <a:ea typeface="宋体"/>
                        <a:cs typeface="Times New Roman"/>
                      </a:endParaRPr>
                    </a:p>
                  </a:txBody>
                  <a:tcPr marL="39046" marR="39046" marT="0" marB="0" anchor="ctr"/>
                </a:tc>
                <a:tc>
                  <a:txBody>
                    <a:bodyPr/>
                    <a:lstStyle/>
                    <a:p>
                      <a:pPr algn="ctr">
                        <a:spcAft>
                          <a:spcPts val="0"/>
                        </a:spcAft>
                      </a:pPr>
                      <a:r>
                        <a:rPr lang="en-US" sz="800" kern="100" dirty="0">
                          <a:effectLst/>
                        </a:rPr>
                        <a:t>tracking number</a:t>
                      </a:r>
                      <a:endParaRPr lang="zh-CN" sz="800" kern="100" dirty="0">
                        <a:effectLst/>
                      </a:endParaRPr>
                    </a:p>
                    <a:p>
                      <a:pPr algn="ctr">
                        <a:spcAft>
                          <a:spcPts val="0"/>
                        </a:spcAft>
                      </a:pPr>
                      <a:r>
                        <a:rPr lang="en-US" sz="800" kern="100" dirty="0">
                          <a:effectLst/>
                        </a:rPr>
                        <a:t>shipping date</a:t>
                      </a:r>
                      <a:endParaRPr lang="zh-CN" sz="800" kern="100" dirty="0">
                        <a:effectLst/>
                      </a:endParaRPr>
                    </a:p>
                    <a:p>
                      <a:pPr algn="ctr">
                        <a:spcAft>
                          <a:spcPts val="0"/>
                        </a:spcAft>
                      </a:pPr>
                      <a:r>
                        <a:rPr lang="en-US" sz="800" kern="100" dirty="0">
                          <a:effectLst/>
                        </a:rPr>
                        <a:t>delivery cost key</a:t>
                      </a:r>
                      <a:endParaRPr lang="zh-CN" sz="800" kern="100" dirty="0">
                        <a:effectLst/>
                      </a:endParaRPr>
                    </a:p>
                    <a:p>
                      <a:pPr algn="ctr">
                        <a:spcAft>
                          <a:spcPts val="0"/>
                        </a:spcAft>
                      </a:pPr>
                      <a:r>
                        <a:rPr lang="zh-CN" sz="600" kern="100" dirty="0">
                          <a:effectLst/>
                        </a:rPr>
                        <a:t>…</a:t>
                      </a:r>
                      <a:r>
                        <a:rPr lang="en-US" sz="600" kern="100" dirty="0">
                          <a:effectLst/>
                        </a:rPr>
                        <a:t>.</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a:effectLst/>
                        </a:rPr>
                        <a:t> </a:t>
                      </a:r>
                      <a:endParaRPr lang="zh-CN" sz="600" b="1" kern="10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extLst>
                  <a:ext uri="{0D108BD9-81ED-4DB2-BD59-A6C34878D82A}">
                    <a16:rowId xmlns:a16="http://schemas.microsoft.com/office/drawing/2014/main" val="10007"/>
                  </a:ext>
                </a:extLst>
              </a:tr>
              <a:tr h="383874">
                <a:tc rowSpan="2">
                  <a:txBody>
                    <a:bodyPr/>
                    <a:lstStyle/>
                    <a:p>
                      <a:pPr algn="ctr">
                        <a:spcAft>
                          <a:spcPts val="0"/>
                        </a:spcAft>
                      </a:pPr>
                      <a:r>
                        <a:rPr lang="en-US" sz="1100" kern="100" dirty="0">
                          <a:effectLst/>
                        </a:rPr>
                        <a:t>return policy</a:t>
                      </a:r>
                      <a:endParaRPr lang="zh-CN" sz="1100" b="1" kern="100" dirty="0">
                        <a:effectLst/>
                        <a:latin typeface="Calibri"/>
                        <a:ea typeface="宋体"/>
                        <a:cs typeface="Times New Roman"/>
                      </a:endParaRPr>
                    </a:p>
                  </a:txBody>
                  <a:tcPr marL="39046" marR="39046" marT="0" marB="0" anchor="ctr"/>
                </a:tc>
                <a:tc>
                  <a:txBody>
                    <a:bodyPr/>
                    <a:lstStyle/>
                    <a:p>
                      <a:pPr algn="ctr">
                        <a:spcAft>
                          <a:spcPts val="0"/>
                        </a:spcAft>
                      </a:pPr>
                      <a:r>
                        <a:rPr lang="en-US" sz="900" kern="100">
                          <a:effectLst/>
                        </a:rPr>
                        <a:t>store return process</a:t>
                      </a:r>
                      <a:endParaRPr lang="zh-CN" sz="900" b="1" kern="100">
                        <a:effectLst/>
                        <a:latin typeface="Calibri"/>
                        <a:ea typeface="宋体"/>
                        <a:cs typeface="Times New Roman"/>
                      </a:endParaRPr>
                    </a:p>
                  </a:txBody>
                  <a:tcPr marL="39046" marR="39046" marT="0" marB="0" anchor="ctr"/>
                </a:tc>
                <a:tc>
                  <a:txBody>
                    <a:bodyPr/>
                    <a:lstStyle/>
                    <a:p>
                      <a:pPr algn="ctr">
                        <a:spcAft>
                          <a:spcPts val="0"/>
                        </a:spcAft>
                      </a:pPr>
                      <a:r>
                        <a:rPr lang="en-US" sz="900" kern="100" dirty="0">
                          <a:effectLst/>
                        </a:rPr>
                        <a:t>Per line item</a:t>
                      </a:r>
                      <a:endParaRPr lang="zh-CN" sz="900" b="1" kern="100" dirty="0">
                        <a:effectLst/>
                        <a:latin typeface="Calibri"/>
                        <a:ea typeface="宋体"/>
                        <a:cs typeface="Times New Roman"/>
                      </a:endParaRPr>
                    </a:p>
                  </a:txBody>
                  <a:tcPr marL="39046" marR="39046" marT="0" marB="0" anchor="ctr"/>
                </a:tc>
                <a:tc>
                  <a:txBody>
                    <a:bodyPr/>
                    <a:lstStyle/>
                    <a:p>
                      <a:pPr algn="ctr">
                        <a:spcAft>
                          <a:spcPts val="0"/>
                        </a:spcAft>
                      </a:pPr>
                      <a:r>
                        <a:rPr lang="en-US" sz="700" kern="100" dirty="0">
                          <a:effectLst/>
                        </a:rPr>
                        <a:t>store number key</a:t>
                      </a:r>
                      <a:endParaRPr lang="zh-CN" sz="700" kern="100" dirty="0">
                        <a:effectLst/>
                      </a:endParaRPr>
                    </a:p>
                    <a:p>
                      <a:pPr algn="ctr">
                        <a:spcAft>
                          <a:spcPts val="0"/>
                        </a:spcAft>
                      </a:pPr>
                      <a:r>
                        <a:rPr lang="en-US" sz="700" kern="100" dirty="0">
                          <a:effectLst/>
                        </a:rPr>
                        <a:t>item number key</a:t>
                      </a:r>
                      <a:endParaRPr lang="zh-CN" sz="700" kern="100" dirty="0">
                        <a:effectLst/>
                      </a:endParaRPr>
                    </a:p>
                    <a:p>
                      <a:pPr algn="ctr">
                        <a:spcAft>
                          <a:spcPts val="0"/>
                        </a:spcAft>
                      </a:pPr>
                      <a:r>
                        <a:rPr lang="en-US" sz="700" kern="100" dirty="0">
                          <a:effectLst/>
                        </a:rPr>
                        <a:t>return date key</a:t>
                      </a:r>
                      <a:endParaRPr lang="zh-CN" sz="700" kern="100" dirty="0">
                        <a:effectLst/>
                      </a:endParaRPr>
                    </a:p>
                    <a:p>
                      <a:pPr algn="ctr">
                        <a:spcAft>
                          <a:spcPts val="0"/>
                        </a:spcAft>
                      </a:pPr>
                      <a:r>
                        <a:rPr lang="zh-CN" sz="600" kern="100" dirty="0">
                          <a:effectLst/>
                        </a:rPr>
                        <a:t>…</a:t>
                      </a:r>
                      <a:r>
                        <a:rPr lang="en-US" sz="600" kern="100" dirty="0">
                          <a:effectLst/>
                        </a:rPr>
                        <a:t>.</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a:effectLst/>
                        </a:rPr>
                        <a:t> </a:t>
                      </a:r>
                      <a:endParaRPr lang="zh-CN" sz="600" b="1" kern="10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extLst>
                  <a:ext uri="{0D108BD9-81ED-4DB2-BD59-A6C34878D82A}">
                    <a16:rowId xmlns:a16="http://schemas.microsoft.com/office/drawing/2014/main" val="10008"/>
                  </a:ext>
                </a:extLst>
              </a:tr>
              <a:tr h="281588">
                <a:tc vMerge="1">
                  <a:txBody>
                    <a:bodyPr/>
                    <a:lstStyle/>
                    <a:p>
                      <a:endParaRPr lang="zh-CN" altLang="en-US"/>
                    </a:p>
                  </a:txBody>
                  <a:tcPr/>
                </a:tc>
                <a:tc>
                  <a:txBody>
                    <a:bodyPr/>
                    <a:lstStyle/>
                    <a:p>
                      <a:pPr algn="ctr">
                        <a:spcAft>
                          <a:spcPts val="0"/>
                        </a:spcAft>
                      </a:pPr>
                      <a:r>
                        <a:rPr lang="en-US" sz="900" kern="100">
                          <a:effectLst/>
                        </a:rPr>
                        <a:t>mail return process</a:t>
                      </a:r>
                      <a:endParaRPr lang="zh-CN" sz="900" b="1" kern="100">
                        <a:effectLst/>
                        <a:latin typeface="Calibri"/>
                        <a:ea typeface="宋体"/>
                        <a:cs typeface="Times New Roman"/>
                      </a:endParaRPr>
                    </a:p>
                  </a:txBody>
                  <a:tcPr marL="39046" marR="39046" marT="0" marB="0" anchor="ctr"/>
                </a:tc>
                <a:tc>
                  <a:txBody>
                    <a:bodyPr/>
                    <a:lstStyle/>
                    <a:p>
                      <a:pPr algn="ctr">
                        <a:spcAft>
                          <a:spcPts val="0"/>
                        </a:spcAft>
                      </a:pPr>
                      <a:r>
                        <a:rPr lang="en-US" sz="900" kern="100" dirty="0">
                          <a:effectLst/>
                        </a:rPr>
                        <a:t>Per line item</a:t>
                      </a:r>
                      <a:endParaRPr lang="zh-CN" sz="900" b="1" kern="100" dirty="0">
                        <a:effectLst/>
                        <a:latin typeface="Calibri"/>
                        <a:ea typeface="宋体"/>
                        <a:cs typeface="Times New Roman"/>
                      </a:endParaRPr>
                    </a:p>
                  </a:txBody>
                  <a:tcPr marL="39046" marR="39046" marT="0" marB="0" anchor="ctr"/>
                </a:tc>
                <a:tc>
                  <a:txBody>
                    <a:bodyPr/>
                    <a:lstStyle/>
                    <a:p>
                      <a:pPr algn="ctr">
                        <a:spcAft>
                          <a:spcPts val="0"/>
                        </a:spcAft>
                      </a:pPr>
                      <a:r>
                        <a:rPr lang="en-US" sz="800" kern="100" dirty="0">
                          <a:effectLst/>
                        </a:rPr>
                        <a:t>tracking number</a:t>
                      </a:r>
                      <a:endParaRPr lang="zh-CN" sz="800" kern="100" dirty="0">
                        <a:effectLst/>
                      </a:endParaRPr>
                    </a:p>
                    <a:p>
                      <a:pPr algn="ctr">
                        <a:spcAft>
                          <a:spcPts val="0"/>
                        </a:spcAft>
                      </a:pPr>
                      <a:r>
                        <a:rPr lang="en-US" sz="800" kern="100" dirty="0">
                          <a:effectLst/>
                        </a:rPr>
                        <a:t>return date key</a:t>
                      </a:r>
                      <a:endParaRPr lang="zh-CN" sz="8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 x</a:t>
                      </a:r>
                      <a:endParaRPr lang="zh-CN" sz="600" b="1" kern="100" dirty="0">
                        <a:effectLst/>
                        <a:latin typeface="Calibri"/>
                        <a:ea typeface="宋体"/>
                        <a:cs typeface="Times New Roman"/>
                      </a:endParaRPr>
                    </a:p>
                  </a:txBody>
                  <a:tcPr marL="39046" marR="39046" marT="0" marB="0" anchor="ctr"/>
                </a:tc>
                <a:tc>
                  <a:txBody>
                    <a:bodyPr/>
                    <a:lstStyle/>
                    <a:p>
                      <a:pPr algn="ctr">
                        <a:spcAft>
                          <a:spcPts val="0"/>
                        </a:spcAft>
                      </a:pPr>
                      <a:r>
                        <a:rPr lang="en-US" sz="600" kern="100" dirty="0">
                          <a:effectLst/>
                        </a:rPr>
                        <a:t>x </a:t>
                      </a:r>
                      <a:endParaRPr lang="zh-CN" sz="600" b="1" kern="100" dirty="0">
                        <a:effectLst/>
                        <a:latin typeface="Calibri"/>
                        <a:ea typeface="宋体"/>
                        <a:cs typeface="Times New Roman"/>
                      </a:endParaRPr>
                    </a:p>
                  </a:txBody>
                  <a:tcPr marL="39046" marR="39046" marT="0" marB="0" anchor="ctr"/>
                </a:tc>
                <a:extLst>
                  <a:ext uri="{0D108BD9-81ED-4DB2-BD59-A6C34878D82A}">
                    <a16:rowId xmlns:a16="http://schemas.microsoft.com/office/drawing/2014/main" val="10009"/>
                  </a:ext>
                </a:extLst>
              </a:tr>
            </a:tbl>
          </a:graphicData>
        </a:graphic>
      </p:graphicFrame>
      <p:sp>
        <p:nvSpPr>
          <p:cNvPr id="4" name="Slide Number Placeholder 3">
            <a:extLst>
              <a:ext uri="{FF2B5EF4-FFF2-40B4-BE49-F238E27FC236}">
                <a16:creationId xmlns:a16="http://schemas.microsoft.com/office/drawing/2014/main" id="{27B5A418-E9E9-4481-AD81-6AE91F4C5514}"/>
              </a:ext>
            </a:extLst>
          </p:cNvPr>
          <p:cNvSpPr>
            <a:spLocks noGrp="1"/>
          </p:cNvSpPr>
          <p:nvPr>
            <p:ph type="sldNum" sz="quarter" idx="12"/>
          </p:nvPr>
        </p:nvSpPr>
        <p:spPr/>
        <p:txBody>
          <a:bodyPr/>
          <a:lstStyle/>
          <a:p>
            <a:fld id="{DB73B8A0-FFC5-45C9-A7E2-6556BDAB335D}" type="slidenum">
              <a:rPr lang="en-US" smtClean="0"/>
              <a:t>11</a:t>
            </a:fld>
            <a:endParaRPr lang="en-US" dirty="0"/>
          </a:p>
        </p:txBody>
      </p:sp>
    </p:spTree>
    <p:extLst>
      <p:ext uri="{BB962C8B-B14F-4D97-AF65-F5344CB8AC3E}">
        <p14:creationId xmlns:p14="http://schemas.microsoft.com/office/powerpoint/2010/main" val="3520720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6"/>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hangingPunct="1"/>
            <a:fld id="{725113EB-AD4B-4176-B4E1-F8DF9CB0DE66}" type="slidenum">
              <a:rPr lang="en-US" altLang="zh-CN" sz="2400">
                <a:solidFill>
                  <a:schemeClr val="tx2"/>
                </a:solidFill>
                <a:latin typeface="Candara" pitchFamily="34" charset="0"/>
              </a:rPr>
              <a:pPr eaLnBrk="1" hangingPunct="1"/>
              <a:t>12</a:t>
            </a:fld>
            <a:endParaRPr lang="en-US" altLang="zh-CN" sz="2400" dirty="0">
              <a:solidFill>
                <a:schemeClr val="tx2"/>
              </a:solidFill>
              <a:latin typeface="Candara" pitchFamily="34" charset="0"/>
            </a:endParaRPr>
          </a:p>
        </p:txBody>
      </p:sp>
      <p:sp>
        <p:nvSpPr>
          <p:cNvPr id="9219" name="Title 1"/>
          <p:cNvSpPr>
            <a:spLocks noGrp="1"/>
          </p:cNvSpPr>
          <p:nvPr>
            <p:ph type="title" idx="4294967295"/>
          </p:nvPr>
        </p:nvSpPr>
        <p:spPr>
          <a:xfrm>
            <a:off x="0" y="338138"/>
            <a:ext cx="8229600" cy="1252537"/>
          </a:xfrm>
        </p:spPr>
        <p:txBody>
          <a:bodyPr/>
          <a:lstStyle/>
          <a:p>
            <a:pPr eaLnBrk="1" hangingPunct="1"/>
            <a:br>
              <a:rPr lang="en-US" altLang="zh-CN" dirty="0">
                <a:ea typeface="宋体" pitchFamily="2" charset="-122"/>
              </a:rPr>
            </a:br>
            <a:endParaRPr lang="en-US" altLang="zh-CN" sz="2200" dirty="0">
              <a:ea typeface="宋体" pitchFamily="2" charset="-122"/>
            </a:endParaRPr>
          </a:p>
        </p:txBody>
      </p:sp>
      <p:sp>
        <p:nvSpPr>
          <p:cNvPr id="9220" name="Title 1"/>
          <p:cNvSpPr txBox="1">
            <a:spLocks/>
          </p:cNvSpPr>
          <p:nvPr/>
        </p:nvSpPr>
        <p:spPr bwMode="auto">
          <a:xfrm>
            <a:off x="1676401" y="188641"/>
            <a:ext cx="8748713" cy="608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fontAlgn="base" hangingPunct="1">
              <a:spcBef>
                <a:spcPct val="0"/>
              </a:spcBef>
            </a:pPr>
            <a:r>
              <a:rPr lang="en-US" altLang="zh-CN" sz="2400" dirty="0">
                <a:solidFill>
                  <a:schemeClr val="tx2"/>
                </a:solidFill>
                <a:latin typeface="+mj-lt"/>
                <a:ea typeface="+mj-ea"/>
                <a:cs typeface="+mj-cs"/>
              </a:rPr>
              <a:t>E-commerce</a:t>
            </a:r>
            <a:br>
              <a:rPr lang="en-US" altLang="zh-CN" sz="2400" dirty="0">
                <a:solidFill>
                  <a:schemeClr val="tx2"/>
                </a:solidFill>
                <a:latin typeface="+mj-lt"/>
                <a:ea typeface="+mj-ea"/>
                <a:cs typeface="+mj-cs"/>
              </a:rPr>
            </a:br>
            <a:r>
              <a:rPr lang="en-US" altLang="zh-CN" sz="2400" dirty="0">
                <a:solidFill>
                  <a:schemeClr val="tx2"/>
                </a:solidFill>
                <a:latin typeface="+mj-lt"/>
                <a:ea typeface="+mj-ea"/>
                <a:cs typeface="+mj-cs"/>
              </a:rPr>
              <a:t>Logical Fact Table</a:t>
            </a:r>
            <a:r>
              <a:rPr lang="zh-CN" altLang="en-US" sz="2400" dirty="0">
                <a:solidFill>
                  <a:schemeClr val="tx2"/>
                </a:solidFill>
                <a:latin typeface="+mj-lt"/>
                <a:ea typeface="+mj-ea"/>
                <a:cs typeface="+mj-cs"/>
              </a:rPr>
              <a:t> </a:t>
            </a:r>
            <a:r>
              <a:rPr lang="en-US" altLang="zh-CN" sz="2400" dirty="0">
                <a:solidFill>
                  <a:schemeClr val="tx2"/>
                </a:solidFill>
                <a:latin typeface="+mj-lt"/>
                <a:ea typeface="+mj-ea"/>
                <a:cs typeface="+mj-cs"/>
              </a:rPr>
              <a:t>Diagram – Sales Transaction</a:t>
            </a:r>
            <a:endParaRPr lang="zh-CN" altLang="en-US" sz="2400" dirty="0">
              <a:solidFill>
                <a:schemeClr val="tx2"/>
              </a:solidFill>
              <a:latin typeface="+mj-lt"/>
              <a:ea typeface="+mj-ea"/>
              <a:cs typeface="+mj-cs"/>
            </a:endParaRPr>
          </a:p>
        </p:txBody>
      </p:sp>
      <p:grpSp>
        <p:nvGrpSpPr>
          <p:cNvPr id="2" name="Group 17"/>
          <p:cNvGrpSpPr>
            <a:grpSpLocks/>
          </p:cNvGrpSpPr>
          <p:nvPr/>
        </p:nvGrpSpPr>
        <p:grpSpPr bwMode="auto">
          <a:xfrm>
            <a:off x="1676400" y="990600"/>
            <a:ext cx="8697914" cy="5791200"/>
            <a:chOff x="152972" y="685800"/>
            <a:chExt cx="8697846" cy="5791200"/>
          </a:xfrm>
        </p:grpSpPr>
        <p:sp>
          <p:nvSpPr>
            <p:cNvPr id="19" name="Text Box 2"/>
            <p:cNvSpPr txBox="1">
              <a:spLocks noChangeArrowheads="1"/>
            </p:cNvSpPr>
            <p:nvPr/>
          </p:nvSpPr>
          <p:spPr bwMode="auto">
            <a:xfrm>
              <a:off x="3658145" y="2393950"/>
              <a:ext cx="1671625" cy="2128838"/>
            </a:xfrm>
            <a:prstGeom prst="rect">
              <a:avLst/>
            </a:prstGeom>
            <a:noFill/>
            <a:ln w="50800" cmpd="thinThick">
              <a:solidFill>
                <a:schemeClr val="accent1">
                  <a:lumMod val="50000"/>
                </a:schemeClr>
              </a:solidFill>
              <a:miter lim="800000"/>
              <a:headEnd/>
              <a:tailEnd/>
            </a:ln>
          </p:spPr>
          <p:txBody>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lnSpc>
                  <a:spcPts val="1900"/>
                </a:lnSpc>
                <a:spcBef>
                  <a:spcPct val="0"/>
                </a:spcBef>
              </a:pPr>
              <a:r>
                <a:rPr lang="en-US" altLang="zh-CN" sz="1600" dirty="0">
                  <a:solidFill>
                    <a:schemeClr val="tx1"/>
                  </a:solidFill>
                  <a:latin typeface="Calibri" pitchFamily="34" charset="0"/>
                  <a:ea typeface="宋体" pitchFamily="2" charset="-122"/>
                  <a:cs typeface="Times New Roman" pitchFamily="18" charset="0"/>
                </a:rPr>
                <a:t>Sale transaction line-item Fact Table</a:t>
              </a:r>
              <a:endParaRPr lang="zh-CN" altLang="zh-CN" sz="1600" dirty="0">
                <a:solidFill>
                  <a:schemeClr val="tx1"/>
                </a:solidFill>
                <a:latin typeface="Calibri" pitchFamily="34" charset="0"/>
                <a:ea typeface="宋体" pitchFamily="2" charset="-122"/>
                <a:cs typeface="Times New Roman" pitchFamily="18" charset="0"/>
              </a:endParaRPr>
            </a:p>
            <a:p>
              <a:pPr algn="ctr" eaLnBrk="1" fontAlgn="base" hangingPunct="1">
                <a:lnSpc>
                  <a:spcPts val="1900"/>
                </a:lnSpc>
                <a:spcBef>
                  <a:spcPct val="0"/>
                </a:spcBef>
              </a:pPr>
              <a:endParaRPr lang="zh-CN" altLang="zh-CN" sz="1600" dirty="0">
                <a:solidFill>
                  <a:schemeClr val="tx1"/>
                </a:solidFill>
                <a:latin typeface="Calibri" pitchFamily="34" charset="0"/>
                <a:ea typeface="宋体" pitchFamily="2" charset="-122"/>
                <a:cs typeface="Times New Roman" pitchFamily="18" charset="0"/>
              </a:endParaRPr>
            </a:p>
            <a:p>
              <a:pPr algn="ctr" eaLnBrk="1" fontAlgn="base" hangingPunct="1">
                <a:lnSpc>
                  <a:spcPts val="1900"/>
                </a:lnSpc>
                <a:spcBef>
                  <a:spcPct val="0"/>
                </a:spcBef>
              </a:pPr>
              <a:r>
                <a:rPr lang="en-US" altLang="zh-CN" sz="1600" dirty="0">
                  <a:solidFill>
                    <a:schemeClr val="tx1"/>
                  </a:solidFill>
                  <a:latin typeface="Calibri" pitchFamily="34" charset="0"/>
                  <a:ea typeface="宋体" pitchFamily="2" charset="-122"/>
                  <a:cs typeface="Times New Roman" pitchFamily="18" charset="0"/>
                </a:rPr>
                <a:t>Grain:</a:t>
              </a:r>
            </a:p>
            <a:p>
              <a:pPr algn="ctr" eaLnBrk="1" fontAlgn="base" hangingPunct="1">
                <a:lnSpc>
                  <a:spcPts val="1900"/>
                </a:lnSpc>
                <a:spcBef>
                  <a:spcPct val="0"/>
                </a:spcBef>
              </a:pPr>
              <a:r>
                <a:rPr lang="en-US" altLang="zh-CN" sz="1600" dirty="0"/>
                <a:t>line item on online sale transaction </a:t>
              </a:r>
              <a:endParaRPr lang="zh-CN" altLang="zh-CN" sz="1600" dirty="0">
                <a:solidFill>
                  <a:schemeClr val="tx1"/>
                </a:solidFill>
                <a:latin typeface="Calibri" pitchFamily="34" charset="0"/>
                <a:ea typeface="宋体" pitchFamily="2" charset="-122"/>
                <a:cs typeface="Times New Roman" pitchFamily="18" charset="0"/>
              </a:endParaRPr>
            </a:p>
            <a:p>
              <a:pPr algn="ctr" eaLnBrk="1" fontAlgn="base" hangingPunct="1">
                <a:lnSpc>
                  <a:spcPts val="1900"/>
                </a:lnSpc>
                <a:spcBef>
                  <a:spcPct val="0"/>
                </a:spcBef>
              </a:pPr>
              <a:r>
                <a:rPr lang="en-US" altLang="zh-CN" sz="1600" dirty="0">
                  <a:solidFill>
                    <a:schemeClr val="tx1"/>
                  </a:solidFill>
                  <a:latin typeface="Calibri" pitchFamily="34" charset="0"/>
                  <a:ea typeface="宋体" pitchFamily="2" charset="-122"/>
                  <a:cs typeface="Times New Roman" pitchFamily="18" charset="0"/>
                </a:rPr>
                <a:t> </a:t>
              </a:r>
              <a:endParaRPr lang="zh-CN" altLang="zh-CN" sz="1600" dirty="0">
                <a:solidFill>
                  <a:schemeClr val="tx1"/>
                </a:solidFill>
                <a:latin typeface="Calibri" pitchFamily="34" charset="0"/>
                <a:ea typeface="宋体" pitchFamily="2" charset="-122"/>
                <a:cs typeface="Times New Roman" pitchFamily="18" charset="0"/>
              </a:endParaRPr>
            </a:p>
          </p:txBody>
        </p:sp>
        <p:grpSp>
          <p:nvGrpSpPr>
            <p:cNvPr id="3" name="Group 64"/>
            <p:cNvGrpSpPr>
              <a:grpSpLocks/>
            </p:cNvGrpSpPr>
            <p:nvPr/>
          </p:nvGrpSpPr>
          <p:grpSpPr bwMode="auto">
            <a:xfrm>
              <a:off x="5815595" y="712788"/>
              <a:ext cx="1881118" cy="1066800"/>
              <a:chOff x="5815595" y="712788"/>
              <a:chExt cx="1881118" cy="1066800"/>
            </a:xfrm>
          </p:grpSpPr>
          <p:sp>
            <p:nvSpPr>
              <p:cNvPr id="63" name="Oval 4"/>
              <p:cNvSpPr/>
              <p:nvPr/>
            </p:nvSpPr>
            <p:spPr>
              <a:xfrm>
                <a:off x="6166375" y="712788"/>
                <a:ext cx="1065204"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79" name="TextBox 5"/>
              <p:cNvSpPr txBox="1">
                <a:spLocks noChangeArrowheads="1"/>
              </p:cNvSpPr>
              <p:nvPr/>
            </p:nvSpPr>
            <p:spPr bwMode="auto">
              <a:xfrm>
                <a:off x="5815595" y="939225"/>
                <a:ext cx="188111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Shipment</a:t>
                </a:r>
                <a:endParaRPr lang="zh-CN" altLang="en-US" sz="1600" dirty="0">
                  <a:solidFill>
                    <a:schemeClr val="tx1"/>
                  </a:solidFill>
                  <a:latin typeface="Candara" pitchFamily="34" charset="0"/>
                </a:endParaRPr>
              </a:p>
            </p:txBody>
          </p:sp>
        </p:grpSp>
        <p:grpSp>
          <p:nvGrpSpPr>
            <p:cNvPr id="4" name="Group 65"/>
            <p:cNvGrpSpPr>
              <a:grpSpLocks/>
            </p:cNvGrpSpPr>
            <p:nvPr/>
          </p:nvGrpSpPr>
          <p:grpSpPr bwMode="auto">
            <a:xfrm>
              <a:off x="6020327" y="2236788"/>
              <a:ext cx="1363695" cy="1066800"/>
              <a:chOff x="6020327" y="2236788"/>
              <a:chExt cx="1363695" cy="1066800"/>
            </a:xfrm>
          </p:grpSpPr>
          <p:sp>
            <p:nvSpPr>
              <p:cNvPr id="61" name="Oval 8"/>
              <p:cNvSpPr/>
              <p:nvPr/>
            </p:nvSpPr>
            <p:spPr>
              <a:xfrm>
                <a:off x="6164789" y="2236788"/>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77" name="TextBox 9"/>
              <p:cNvSpPr txBox="1">
                <a:spLocks noChangeArrowheads="1"/>
              </p:cNvSpPr>
              <p:nvPr/>
            </p:nvSpPr>
            <p:spPr bwMode="auto">
              <a:xfrm>
                <a:off x="6020327" y="2463225"/>
                <a:ext cx="136369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Customer profile</a:t>
                </a:r>
              </a:p>
            </p:txBody>
          </p:sp>
        </p:grpSp>
        <p:grpSp>
          <p:nvGrpSpPr>
            <p:cNvPr id="5" name="Group 66"/>
            <p:cNvGrpSpPr>
              <a:grpSpLocks/>
            </p:cNvGrpSpPr>
            <p:nvPr/>
          </p:nvGrpSpPr>
          <p:grpSpPr bwMode="auto">
            <a:xfrm>
              <a:off x="6150501" y="3803650"/>
              <a:ext cx="1116877" cy="1066800"/>
              <a:chOff x="6150501" y="3803650"/>
              <a:chExt cx="1116877" cy="1066800"/>
            </a:xfrm>
          </p:grpSpPr>
          <p:sp>
            <p:nvSpPr>
              <p:cNvPr id="59" name="Oval 11"/>
              <p:cNvSpPr/>
              <p:nvPr/>
            </p:nvSpPr>
            <p:spPr>
              <a:xfrm>
                <a:off x="6150501" y="3803650"/>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75" name="TextBox 12"/>
              <p:cNvSpPr txBox="1">
                <a:spLocks noChangeArrowheads="1"/>
              </p:cNvSpPr>
              <p:nvPr/>
            </p:nvSpPr>
            <p:spPr bwMode="auto">
              <a:xfrm>
                <a:off x="6152977" y="4167193"/>
                <a:ext cx="111440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promotion</a:t>
                </a:r>
              </a:p>
            </p:txBody>
          </p:sp>
        </p:grpSp>
        <p:grpSp>
          <p:nvGrpSpPr>
            <p:cNvPr id="6" name="Group 67"/>
            <p:cNvGrpSpPr>
              <a:grpSpLocks/>
            </p:cNvGrpSpPr>
            <p:nvPr/>
          </p:nvGrpSpPr>
          <p:grpSpPr bwMode="auto">
            <a:xfrm>
              <a:off x="6164789" y="5410200"/>
              <a:ext cx="1066792" cy="1066800"/>
              <a:chOff x="6164789" y="5410200"/>
              <a:chExt cx="1066792" cy="1066800"/>
            </a:xfrm>
          </p:grpSpPr>
          <p:sp>
            <p:nvSpPr>
              <p:cNvPr id="57" name="Oval 14"/>
              <p:cNvSpPr/>
              <p:nvPr/>
            </p:nvSpPr>
            <p:spPr>
              <a:xfrm>
                <a:off x="6164789" y="5410200"/>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73" name="TextBox 15"/>
              <p:cNvSpPr txBox="1">
                <a:spLocks noChangeArrowheads="1"/>
              </p:cNvSpPr>
              <p:nvPr/>
            </p:nvSpPr>
            <p:spPr bwMode="auto">
              <a:xfrm>
                <a:off x="6230284" y="5816025"/>
                <a:ext cx="9541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Payment</a:t>
                </a:r>
              </a:p>
              <a:p>
                <a:pPr algn="ctr" eaLnBrk="1" fontAlgn="base" hangingPunct="1">
                  <a:spcBef>
                    <a:spcPct val="0"/>
                  </a:spcBef>
                </a:pPr>
                <a:endParaRPr lang="en-US" altLang="zh-CN" sz="1600" dirty="0">
                  <a:solidFill>
                    <a:schemeClr val="tx1"/>
                  </a:solidFill>
                  <a:latin typeface="Candara" pitchFamily="34" charset="0"/>
                </a:endParaRPr>
              </a:p>
            </p:txBody>
          </p:sp>
        </p:grpSp>
        <p:grpSp>
          <p:nvGrpSpPr>
            <p:cNvPr id="7" name="Group 69"/>
            <p:cNvGrpSpPr>
              <a:grpSpLocks/>
            </p:cNvGrpSpPr>
            <p:nvPr/>
          </p:nvGrpSpPr>
          <p:grpSpPr bwMode="auto">
            <a:xfrm>
              <a:off x="7784026" y="4800600"/>
              <a:ext cx="1066791" cy="1066800"/>
              <a:chOff x="3960235" y="4816040"/>
              <a:chExt cx="1066791" cy="1066800"/>
            </a:xfrm>
          </p:grpSpPr>
          <p:sp>
            <p:nvSpPr>
              <p:cNvPr id="55" name="Oval 17"/>
              <p:cNvSpPr/>
              <p:nvPr/>
            </p:nvSpPr>
            <p:spPr>
              <a:xfrm>
                <a:off x="3960235" y="4816040"/>
                <a:ext cx="1066791"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71" name="TextBox 18"/>
              <p:cNvSpPr txBox="1">
                <a:spLocks noChangeArrowheads="1"/>
              </p:cNvSpPr>
              <p:nvPr/>
            </p:nvSpPr>
            <p:spPr bwMode="auto">
              <a:xfrm>
                <a:off x="4116232" y="5166308"/>
                <a:ext cx="77296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Owner</a:t>
                </a:r>
              </a:p>
            </p:txBody>
          </p:sp>
        </p:grpSp>
        <p:grpSp>
          <p:nvGrpSpPr>
            <p:cNvPr id="8" name="Group 60"/>
            <p:cNvGrpSpPr>
              <a:grpSpLocks/>
            </p:cNvGrpSpPr>
            <p:nvPr/>
          </p:nvGrpSpPr>
          <p:grpSpPr bwMode="auto">
            <a:xfrm>
              <a:off x="1800785" y="711200"/>
              <a:ext cx="1066792" cy="1066800"/>
              <a:chOff x="1800785" y="711200"/>
              <a:chExt cx="1066792" cy="1066800"/>
            </a:xfrm>
          </p:grpSpPr>
          <p:sp>
            <p:nvSpPr>
              <p:cNvPr id="53" name="Oval 52"/>
              <p:cNvSpPr/>
              <p:nvPr/>
            </p:nvSpPr>
            <p:spPr>
              <a:xfrm>
                <a:off x="1800785" y="711200"/>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69" name="TextBox 53"/>
              <p:cNvSpPr txBox="1">
                <a:spLocks noChangeArrowheads="1"/>
              </p:cNvSpPr>
              <p:nvPr/>
            </p:nvSpPr>
            <p:spPr bwMode="auto">
              <a:xfrm>
                <a:off x="2057958" y="838200"/>
                <a:ext cx="71669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fontAlgn="base" hangingPunct="1">
                  <a:spcBef>
                    <a:spcPct val="0"/>
                  </a:spcBef>
                </a:pPr>
                <a:r>
                  <a:rPr lang="en-US" altLang="zh-CN" sz="1600" dirty="0">
                    <a:solidFill>
                      <a:schemeClr val="tx1"/>
                    </a:solidFill>
                    <a:latin typeface="Candara" pitchFamily="34" charset="0"/>
                  </a:rPr>
                  <a:t>Date and Time</a:t>
                </a:r>
              </a:p>
            </p:txBody>
          </p:sp>
        </p:grpSp>
        <p:grpSp>
          <p:nvGrpSpPr>
            <p:cNvPr id="9" name="Group 61"/>
            <p:cNvGrpSpPr>
              <a:grpSpLocks/>
            </p:cNvGrpSpPr>
            <p:nvPr/>
          </p:nvGrpSpPr>
          <p:grpSpPr bwMode="auto">
            <a:xfrm>
              <a:off x="1800785" y="2235200"/>
              <a:ext cx="1066792" cy="1066800"/>
              <a:chOff x="1800785" y="2235200"/>
              <a:chExt cx="1066792" cy="1066800"/>
            </a:xfrm>
          </p:grpSpPr>
          <p:sp>
            <p:nvSpPr>
              <p:cNvPr id="51" name="Oval 50"/>
              <p:cNvSpPr/>
              <p:nvPr/>
            </p:nvSpPr>
            <p:spPr>
              <a:xfrm>
                <a:off x="1800785" y="2235200"/>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67" name="TextBox 51"/>
              <p:cNvSpPr txBox="1">
                <a:spLocks noChangeArrowheads="1"/>
              </p:cNvSpPr>
              <p:nvPr/>
            </p:nvSpPr>
            <p:spPr bwMode="auto">
              <a:xfrm>
                <a:off x="1921521" y="2600048"/>
                <a:ext cx="87555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Product</a:t>
                </a:r>
              </a:p>
            </p:txBody>
          </p:sp>
        </p:grpSp>
        <p:grpSp>
          <p:nvGrpSpPr>
            <p:cNvPr id="10" name="Group 62"/>
            <p:cNvGrpSpPr>
              <a:grpSpLocks/>
            </p:cNvGrpSpPr>
            <p:nvPr/>
          </p:nvGrpSpPr>
          <p:grpSpPr bwMode="auto">
            <a:xfrm>
              <a:off x="1784910" y="3802063"/>
              <a:ext cx="1066792" cy="1066800"/>
              <a:chOff x="1784910" y="3802063"/>
              <a:chExt cx="1066792" cy="1066800"/>
            </a:xfrm>
          </p:grpSpPr>
          <p:sp>
            <p:nvSpPr>
              <p:cNvPr id="49" name="Oval 48"/>
              <p:cNvSpPr/>
              <p:nvPr/>
            </p:nvSpPr>
            <p:spPr>
              <a:xfrm>
                <a:off x="1784910" y="3802063"/>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65" name="TextBox 49"/>
              <p:cNvSpPr txBox="1">
                <a:spLocks noChangeArrowheads="1"/>
              </p:cNvSpPr>
              <p:nvPr/>
            </p:nvSpPr>
            <p:spPr bwMode="auto">
              <a:xfrm>
                <a:off x="1793106" y="4157246"/>
                <a:ext cx="102463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Inventory</a:t>
                </a:r>
              </a:p>
            </p:txBody>
          </p:sp>
        </p:grpSp>
        <p:grpSp>
          <p:nvGrpSpPr>
            <p:cNvPr id="11" name="Group 63"/>
            <p:cNvGrpSpPr>
              <a:grpSpLocks/>
            </p:cNvGrpSpPr>
            <p:nvPr/>
          </p:nvGrpSpPr>
          <p:grpSpPr bwMode="auto">
            <a:xfrm>
              <a:off x="1747190" y="5408613"/>
              <a:ext cx="1189740" cy="1066800"/>
              <a:chOff x="1747190" y="5408613"/>
              <a:chExt cx="1189740" cy="1066800"/>
            </a:xfrm>
          </p:grpSpPr>
          <p:sp>
            <p:nvSpPr>
              <p:cNvPr id="47" name="Oval 46"/>
              <p:cNvSpPr/>
              <p:nvPr/>
            </p:nvSpPr>
            <p:spPr>
              <a:xfrm>
                <a:off x="1800785" y="5408613"/>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63" name="TextBox 47"/>
              <p:cNvSpPr txBox="1">
                <a:spLocks noChangeArrowheads="1"/>
              </p:cNvSpPr>
              <p:nvPr/>
            </p:nvSpPr>
            <p:spPr bwMode="auto">
              <a:xfrm>
                <a:off x="1747190" y="5758883"/>
                <a:ext cx="118974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Transaction</a:t>
                </a:r>
              </a:p>
            </p:txBody>
          </p:sp>
        </p:grpSp>
        <p:grpSp>
          <p:nvGrpSpPr>
            <p:cNvPr id="12" name="Group 57"/>
            <p:cNvGrpSpPr>
              <a:grpSpLocks/>
            </p:cNvGrpSpPr>
            <p:nvPr/>
          </p:nvGrpSpPr>
          <p:grpSpPr bwMode="auto">
            <a:xfrm>
              <a:off x="229172" y="1406525"/>
              <a:ext cx="1066792" cy="1066800"/>
              <a:chOff x="229172" y="1406525"/>
              <a:chExt cx="1066792" cy="1066800"/>
            </a:xfrm>
          </p:grpSpPr>
          <p:sp>
            <p:nvSpPr>
              <p:cNvPr id="45" name="Oval 44"/>
              <p:cNvSpPr/>
              <p:nvPr/>
            </p:nvSpPr>
            <p:spPr>
              <a:xfrm>
                <a:off x="229172" y="1406525"/>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61" name="TextBox 45"/>
              <p:cNvSpPr txBox="1">
                <a:spLocks noChangeArrowheads="1"/>
              </p:cNvSpPr>
              <p:nvPr/>
            </p:nvSpPr>
            <p:spPr bwMode="auto">
              <a:xfrm>
                <a:off x="362439" y="1770363"/>
                <a:ext cx="85362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fontAlgn="base" hangingPunct="1">
                  <a:spcBef>
                    <a:spcPct val="0"/>
                  </a:spcBef>
                </a:pPr>
                <a:r>
                  <a:rPr lang="en-US" altLang="zh-CN" sz="1600" dirty="0">
                    <a:solidFill>
                      <a:schemeClr val="tx1"/>
                    </a:solidFill>
                    <a:latin typeface="Candara" pitchFamily="34" charset="0"/>
                  </a:rPr>
                  <a:t>Vendor </a:t>
                </a:r>
                <a:endParaRPr lang="zh-CN" altLang="en-US" sz="1400" dirty="0">
                  <a:solidFill>
                    <a:schemeClr val="tx1"/>
                  </a:solidFill>
                  <a:latin typeface="Candara" pitchFamily="34" charset="0"/>
                </a:endParaRPr>
              </a:p>
            </p:txBody>
          </p:sp>
        </p:grpSp>
        <p:grpSp>
          <p:nvGrpSpPr>
            <p:cNvPr id="13" name="Group 58"/>
            <p:cNvGrpSpPr>
              <a:grpSpLocks/>
            </p:cNvGrpSpPr>
            <p:nvPr/>
          </p:nvGrpSpPr>
          <p:grpSpPr bwMode="auto">
            <a:xfrm>
              <a:off x="229172" y="2930525"/>
              <a:ext cx="1102302" cy="1066800"/>
              <a:chOff x="229172" y="2930525"/>
              <a:chExt cx="1102302" cy="1066800"/>
            </a:xfrm>
          </p:grpSpPr>
          <p:sp>
            <p:nvSpPr>
              <p:cNvPr id="43" name="Oval 42"/>
              <p:cNvSpPr/>
              <p:nvPr/>
            </p:nvSpPr>
            <p:spPr>
              <a:xfrm>
                <a:off x="229172" y="2930525"/>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59" name="TextBox 43"/>
              <p:cNvSpPr txBox="1">
                <a:spLocks noChangeArrowheads="1"/>
              </p:cNvSpPr>
              <p:nvPr/>
            </p:nvSpPr>
            <p:spPr bwMode="auto">
              <a:xfrm>
                <a:off x="244326" y="3294363"/>
                <a:ext cx="108714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Employee </a:t>
                </a:r>
              </a:p>
            </p:txBody>
          </p:sp>
        </p:grpSp>
        <p:grpSp>
          <p:nvGrpSpPr>
            <p:cNvPr id="14" name="Group 59"/>
            <p:cNvGrpSpPr>
              <a:grpSpLocks/>
            </p:cNvGrpSpPr>
            <p:nvPr/>
          </p:nvGrpSpPr>
          <p:grpSpPr bwMode="auto">
            <a:xfrm>
              <a:off x="152972" y="4495800"/>
              <a:ext cx="1138647" cy="1066800"/>
              <a:chOff x="152972" y="4495800"/>
              <a:chExt cx="1138647" cy="1066800"/>
            </a:xfrm>
          </p:grpSpPr>
          <p:sp>
            <p:nvSpPr>
              <p:cNvPr id="41" name="Oval 40"/>
              <p:cNvSpPr/>
              <p:nvPr/>
            </p:nvSpPr>
            <p:spPr>
              <a:xfrm>
                <a:off x="214886" y="4495800"/>
                <a:ext cx="1065204"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57" name="TextBox 41"/>
              <p:cNvSpPr txBox="1">
                <a:spLocks noChangeArrowheads="1"/>
              </p:cNvSpPr>
              <p:nvPr/>
            </p:nvSpPr>
            <p:spPr bwMode="auto">
              <a:xfrm>
                <a:off x="152972" y="4673025"/>
                <a:ext cx="113864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dirty="0">
                    <a:solidFill>
                      <a:schemeClr val="tx1"/>
                    </a:solidFill>
                    <a:latin typeface="Candara" pitchFamily="34" charset="0"/>
                  </a:rPr>
                  <a:t>Service policy</a:t>
                </a:r>
              </a:p>
            </p:txBody>
          </p:sp>
        </p:grpSp>
        <p:grpSp>
          <p:nvGrpSpPr>
            <p:cNvPr id="15" name="Group 71"/>
            <p:cNvGrpSpPr>
              <a:grpSpLocks/>
            </p:cNvGrpSpPr>
            <p:nvPr/>
          </p:nvGrpSpPr>
          <p:grpSpPr bwMode="auto">
            <a:xfrm>
              <a:off x="7784026" y="3429000"/>
              <a:ext cx="1066792" cy="1066800"/>
              <a:chOff x="7784026" y="4159387"/>
              <a:chExt cx="1066792" cy="1066800"/>
            </a:xfrm>
          </p:grpSpPr>
          <p:sp>
            <p:nvSpPr>
              <p:cNvPr id="39" name="Oval 38"/>
              <p:cNvSpPr/>
              <p:nvPr/>
            </p:nvSpPr>
            <p:spPr>
              <a:xfrm>
                <a:off x="7784026" y="4159387"/>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55" name="TextBox 39"/>
              <p:cNvSpPr txBox="1">
                <a:spLocks noChangeArrowheads="1"/>
              </p:cNvSpPr>
              <p:nvPr/>
            </p:nvSpPr>
            <p:spPr bwMode="auto">
              <a:xfrm>
                <a:off x="7869491" y="4509655"/>
                <a:ext cx="91402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kern="100" dirty="0"/>
                  <a:t>Material</a:t>
                </a:r>
                <a:endParaRPr lang="en-US" altLang="zh-CN" sz="1600" dirty="0">
                  <a:solidFill>
                    <a:schemeClr val="tx1"/>
                  </a:solidFill>
                  <a:latin typeface="Candara" pitchFamily="34" charset="0"/>
                </a:endParaRPr>
              </a:p>
            </p:txBody>
          </p:sp>
        </p:grpSp>
        <p:grpSp>
          <p:nvGrpSpPr>
            <p:cNvPr id="16" name="Group 70"/>
            <p:cNvGrpSpPr>
              <a:grpSpLocks/>
            </p:cNvGrpSpPr>
            <p:nvPr/>
          </p:nvGrpSpPr>
          <p:grpSpPr bwMode="auto">
            <a:xfrm>
              <a:off x="7772913" y="685800"/>
              <a:ext cx="1066792" cy="1066800"/>
              <a:chOff x="7772913" y="1416187"/>
              <a:chExt cx="1066792" cy="1066800"/>
            </a:xfrm>
          </p:grpSpPr>
          <p:sp>
            <p:nvSpPr>
              <p:cNvPr id="37" name="Oval 36"/>
              <p:cNvSpPr/>
              <p:nvPr/>
            </p:nvSpPr>
            <p:spPr>
              <a:xfrm>
                <a:off x="7772913" y="1416187"/>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53" name="TextBox 37"/>
              <p:cNvSpPr txBox="1">
                <a:spLocks noChangeArrowheads="1"/>
              </p:cNvSpPr>
              <p:nvPr/>
            </p:nvSpPr>
            <p:spPr bwMode="auto">
              <a:xfrm>
                <a:off x="7899746" y="1720987"/>
                <a:ext cx="93995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fontAlgn="base" hangingPunct="1">
                  <a:spcBef>
                    <a:spcPct val="0"/>
                  </a:spcBef>
                </a:pPr>
                <a:r>
                  <a:rPr lang="en-US" altLang="zh-CN" sz="1600" dirty="0">
                    <a:solidFill>
                      <a:schemeClr val="tx1"/>
                    </a:solidFill>
                    <a:latin typeface="Candara" pitchFamily="34" charset="0"/>
                  </a:rPr>
                  <a:t>Facilities Location</a:t>
                </a:r>
                <a:endParaRPr lang="zh-CN" altLang="en-US" sz="1400" dirty="0">
                  <a:solidFill>
                    <a:schemeClr val="tx1"/>
                  </a:solidFill>
                  <a:latin typeface="Candara" pitchFamily="34" charset="0"/>
                </a:endParaRPr>
              </a:p>
            </p:txBody>
          </p:sp>
        </p:grpSp>
        <p:grpSp>
          <p:nvGrpSpPr>
            <p:cNvPr id="17" name="Group 68"/>
            <p:cNvGrpSpPr>
              <a:grpSpLocks/>
            </p:cNvGrpSpPr>
            <p:nvPr/>
          </p:nvGrpSpPr>
          <p:grpSpPr bwMode="auto">
            <a:xfrm>
              <a:off x="7772913" y="2057400"/>
              <a:ext cx="1066792" cy="1066800"/>
              <a:chOff x="7772913" y="2787787"/>
              <a:chExt cx="1066792" cy="1066800"/>
            </a:xfrm>
          </p:grpSpPr>
          <p:sp>
            <p:nvSpPr>
              <p:cNvPr id="35" name="Oval 34"/>
              <p:cNvSpPr/>
              <p:nvPr/>
            </p:nvSpPr>
            <p:spPr>
              <a:xfrm>
                <a:off x="7772913" y="2787787"/>
                <a:ext cx="1066792" cy="1066800"/>
              </a:xfrm>
              <a:prstGeom prst="ellipse">
                <a:avLst/>
              </a:prstGeom>
              <a:noFill/>
              <a:ln w="50800" cmpd="thinThick">
                <a:solidFill>
                  <a:schemeClr val="accent1">
                    <a:lumMod val="50000"/>
                  </a:schemeClr>
                </a:solidFill>
                <a:miter lim="800000"/>
                <a:headEnd/>
                <a:tailEnd/>
              </a:ln>
            </p:spPr>
            <p:txBody>
              <a:bodyPr/>
              <a:lstStyle/>
              <a:p>
                <a:pPr algn="ctr" fontAlgn="base">
                  <a:lnSpc>
                    <a:spcPts val="1900"/>
                  </a:lnSpc>
                  <a:spcBef>
                    <a:spcPct val="0"/>
                  </a:spcBef>
                </a:pPr>
                <a:endParaRPr lang="zh-CN" altLang="en-US" sz="1600">
                  <a:latin typeface="Calibri" pitchFamily="34" charset="0"/>
                  <a:ea typeface="宋体" pitchFamily="2" charset="-122"/>
                  <a:cs typeface="Times New Roman" pitchFamily="18" charset="0"/>
                </a:endParaRPr>
              </a:p>
            </p:txBody>
          </p:sp>
          <p:sp>
            <p:nvSpPr>
              <p:cNvPr id="9251" name="TextBox 35"/>
              <p:cNvSpPr txBox="1">
                <a:spLocks noChangeArrowheads="1"/>
              </p:cNvSpPr>
              <p:nvPr/>
            </p:nvSpPr>
            <p:spPr bwMode="auto">
              <a:xfrm>
                <a:off x="7900906" y="3151910"/>
                <a:ext cx="83387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spcBef>
                    <a:spcPct val="0"/>
                  </a:spcBef>
                </a:pPr>
                <a:r>
                  <a:rPr lang="en-US" altLang="zh-CN" sz="1600">
                    <a:solidFill>
                      <a:schemeClr val="tx1"/>
                    </a:solidFill>
                    <a:latin typeface="Candara" pitchFamily="34" charset="0"/>
                  </a:rPr>
                  <a:t>Partner</a:t>
                </a:r>
              </a:p>
            </p:txBody>
          </p:sp>
        </p:grpSp>
      </p:grpSp>
      <p:cxnSp>
        <p:nvCxnSpPr>
          <p:cNvPr id="65" name="Straight Connector 64"/>
          <p:cNvCxnSpPr/>
          <p:nvPr/>
        </p:nvCxnSpPr>
        <p:spPr>
          <a:xfrm flipH="1" flipV="1">
            <a:off x="4233864" y="1927226"/>
            <a:ext cx="947737" cy="771525"/>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376738" y="4638675"/>
            <a:ext cx="804862" cy="1588"/>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233864" y="4827588"/>
            <a:ext cx="947737" cy="1041400"/>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6854825" y="1928814"/>
            <a:ext cx="990600" cy="769937"/>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6854826" y="3073400"/>
            <a:ext cx="835025" cy="1588"/>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6854825" y="4638676"/>
            <a:ext cx="820738" cy="3175"/>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54825" y="4827589"/>
            <a:ext cx="990600" cy="1042987"/>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91026" y="3073400"/>
            <a:ext cx="790575" cy="20638"/>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079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hangingPunct="1"/>
            <a:fld id="{15F57AE1-5044-4326-8D5B-DB8059D80E31}" type="slidenum">
              <a:rPr lang="en-US" altLang="zh-CN" sz="2400">
                <a:solidFill>
                  <a:schemeClr val="tx2"/>
                </a:solidFill>
                <a:latin typeface="Candara" pitchFamily="34" charset="0"/>
              </a:rPr>
              <a:pPr eaLnBrk="1" hangingPunct="1"/>
              <a:t>13</a:t>
            </a:fld>
            <a:endParaRPr lang="en-US" altLang="zh-CN" sz="2400" dirty="0">
              <a:solidFill>
                <a:schemeClr val="tx2"/>
              </a:solidFill>
              <a:latin typeface="Candara" pitchFamily="34" charset="0"/>
            </a:endParaRPr>
          </a:p>
        </p:txBody>
      </p:sp>
      <p:sp>
        <p:nvSpPr>
          <p:cNvPr id="10243" name="Title 1"/>
          <p:cNvSpPr>
            <a:spLocks noGrp="1"/>
          </p:cNvSpPr>
          <p:nvPr>
            <p:ph type="title" idx="4294967295"/>
          </p:nvPr>
        </p:nvSpPr>
        <p:spPr>
          <a:xfrm>
            <a:off x="0" y="338138"/>
            <a:ext cx="8229600" cy="1252537"/>
          </a:xfrm>
        </p:spPr>
        <p:txBody>
          <a:bodyPr/>
          <a:lstStyle/>
          <a:p>
            <a:pPr eaLnBrk="1" hangingPunct="1"/>
            <a:br>
              <a:rPr lang="en-US" altLang="zh-CN" dirty="0">
                <a:ea typeface="宋体" pitchFamily="2" charset="-122"/>
              </a:rPr>
            </a:br>
            <a:endParaRPr lang="en-US" altLang="zh-CN" sz="2200" dirty="0">
              <a:ea typeface="宋体" pitchFamily="2" charset="-122"/>
            </a:endParaRPr>
          </a:p>
        </p:txBody>
      </p:sp>
      <p:sp>
        <p:nvSpPr>
          <p:cNvPr id="10" name="Text Box 2"/>
          <p:cNvSpPr txBox="1">
            <a:spLocks noChangeArrowheads="1"/>
          </p:cNvSpPr>
          <p:nvPr/>
        </p:nvSpPr>
        <p:spPr bwMode="auto">
          <a:xfrm>
            <a:off x="665825" y="1556792"/>
            <a:ext cx="4877775" cy="5029200"/>
          </a:xfrm>
          <a:prstGeom prst="rect">
            <a:avLst/>
          </a:prstGeom>
          <a:noFill/>
          <a:ln w="50800" cmpd="thinThick">
            <a:solidFill>
              <a:schemeClr val="accent1">
                <a:lumMod val="50000"/>
              </a:schemeClr>
            </a:solidFill>
            <a:miter lim="800000"/>
            <a:headEnd/>
            <a:tailEnd/>
          </a:ln>
        </p:spPr>
        <p:txBody>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lnSpc>
                <a:spcPts val="1900"/>
              </a:lnSpc>
              <a:spcBef>
                <a:spcPct val="0"/>
              </a:spcBef>
            </a:pPr>
            <a:endParaRPr lang="en-US" altLang="zh-CN" sz="2400" dirty="0">
              <a:solidFill>
                <a:schemeClr val="tx1"/>
              </a:solidFill>
              <a:latin typeface="Calibri" pitchFamily="34" charset="0"/>
              <a:ea typeface="宋体" pitchFamily="2" charset="-122"/>
              <a:cs typeface="Times New Roman" pitchFamily="18" charset="0"/>
            </a:endParaRPr>
          </a:p>
          <a:p>
            <a:pPr algn="ctr" eaLnBrk="1" fontAlgn="base" hangingPunct="1">
              <a:lnSpc>
                <a:spcPts val="1900"/>
              </a:lnSpc>
              <a:spcBef>
                <a:spcPct val="0"/>
              </a:spcBef>
            </a:pPr>
            <a:r>
              <a:rPr lang="en-US" altLang="zh-CN" sz="2400" dirty="0">
                <a:solidFill>
                  <a:schemeClr val="tx1"/>
                </a:solidFill>
                <a:latin typeface="Calibri" pitchFamily="34" charset="0"/>
                <a:ea typeface="宋体" pitchFamily="2" charset="-122"/>
                <a:cs typeface="Times New Roman" pitchFamily="18" charset="0"/>
              </a:rPr>
              <a:t>Sale transaction line-item Fact Table</a:t>
            </a:r>
            <a:endParaRPr lang="zh-CN" altLang="zh-CN" sz="2400" dirty="0">
              <a:solidFill>
                <a:schemeClr val="tx1"/>
              </a:solidFill>
              <a:latin typeface="Calibri" pitchFamily="34" charset="0"/>
              <a:ea typeface="宋体" pitchFamily="2" charset="-122"/>
              <a:cs typeface="Times New Roman" pitchFamily="18" charset="0"/>
            </a:endParaRPr>
          </a:p>
          <a:p>
            <a:pPr algn="ctr" eaLnBrk="1" fontAlgn="base" hangingPunct="1">
              <a:lnSpc>
                <a:spcPts val="2400"/>
              </a:lnSpc>
              <a:spcBef>
                <a:spcPct val="0"/>
              </a:spcBef>
            </a:pPr>
            <a:r>
              <a:rPr lang="en-US" altLang="zh-CN" sz="2200" dirty="0">
                <a:solidFill>
                  <a:schemeClr val="tx1"/>
                </a:solidFill>
                <a:latin typeface="Calibri" pitchFamily="34" charset="0"/>
                <a:ea typeface="宋体" pitchFamily="2" charset="-122"/>
                <a:cs typeface="Times New Roman" pitchFamily="18" charset="0"/>
              </a:rPr>
              <a:t> </a:t>
            </a:r>
            <a:endParaRPr lang="zh-CN"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dirty="0" err="1">
                <a:solidFill>
                  <a:schemeClr val="tx1"/>
                </a:solidFill>
                <a:latin typeface="Calibri" pitchFamily="34" charset="0"/>
                <a:ea typeface="宋体" pitchFamily="2" charset="-122"/>
                <a:cs typeface="Times New Roman" pitchFamily="18" charset="0"/>
              </a:rPr>
              <a:t>Transaction_key</a:t>
            </a:r>
            <a:endParaRPr lang="zh-CN"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u="sng" dirty="0" err="1">
                <a:solidFill>
                  <a:srgbClr val="FF0000"/>
                </a:solidFill>
                <a:latin typeface="Calibri" pitchFamily="34" charset="0"/>
                <a:ea typeface="宋体" pitchFamily="2" charset="-122"/>
                <a:cs typeface="Times New Roman" pitchFamily="18" charset="0"/>
              </a:rPr>
              <a:t>Product_key</a:t>
            </a:r>
            <a:endParaRPr lang="en-US" altLang="zh-CN" sz="2200" u="sng" dirty="0">
              <a:solidFill>
                <a:srgbClr val="FF0000"/>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dirty="0">
                <a:solidFill>
                  <a:schemeClr val="tx1"/>
                </a:solidFill>
                <a:latin typeface="Calibri" pitchFamily="34" charset="0"/>
                <a:ea typeface="宋体" pitchFamily="2" charset="-122"/>
                <a:cs typeface="Times New Roman" pitchFamily="18" charset="0"/>
              </a:rPr>
              <a:t>Date and </a:t>
            </a:r>
            <a:r>
              <a:rPr lang="en-US" altLang="zh-CN" sz="2200" dirty="0" err="1">
                <a:solidFill>
                  <a:schemeClr val="tx1"/>
                </a:solidFill>
                <a:latin typeface="Calibri" pitchFamily="34" charset="0"/>
                <a:ea typeface="宋体" pitchFamily="2" charset="-122"/>
                <a:cs typeface="Times New Roman" pitchFamily="18" charset="0"/>
              </a:rPr>
              <a:t>Time_key</a:t>
            </a:r>
            <a:r>
              <a:rPr lang="en-US" altLang="zh-CN" sz="2200" dirty="0">
                <a:solidFill>
                  <a:schemeClr val="tx1"/>
                </a:solidFill>
                <a:latin typeface="Calibri" pitchFamily="34" charset="0"/>
                <a:ea typeface="宋体" pitchFamily="2" charset="-122"/>
                <a:cs typeface="Times New Roman" pitchFamily="18" charset="0"/>
              </a:rPr>
              <a:t> </a:t>
            </a:r>
          </a:p>
          <a:p>
            <a:pPr eaLnBrk="1" fontAlgn="base" hangingPunct="1">
              <a:lnSpc>
                <a:spcPts val="2400"/>
              </a:lnSpc>
              <a:spcBef>
                <a:spcPct val="0"/>
              </a:spcBef>
            </a:pPr>
            <a:r>
              <a:rPr lang="en-US" altLang="zh-CN" sz="2200" dirty="0" err="1">
                <a:solidFill>
                  <a:schemeClr val="tx1"/>
                </a:solidFill>
                <a:latin typeface="Calibri" pitchFamily="34" charset="0"/>
                <a:ea typeface="宋体" pitchFamily="2" charset="-122"/>
                <a:cs typeface="Times New Roman" pitchFamily="18" charset="0"/>
              </a:rPr>
              <a:t>Inventory_key</a:t>
            </a:r>
            <a:endParaRPr lang="en-US"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dirty="0" err="1">
                <a:solidFill>
                  <a:schemeClr val="tx1"/>
                </a:solidFill>
                <a:latin typeface="Calibri" pitchFamily="34" charset="0"/>
                <a:ea typeface="宋体" pitchFamily="2" charset="-122"/>
                <a:cs typeface="Times New Roman" pitchFamily="18" charset="0"/>
              </a:rPr>
              <a:t>Shipment_key</a:t>
            </a:r>
            <a:endParaRPr lang="en-US"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dirty="0">
                <a:solidFill>
                  <a:schemeClr val="tx1"/>
                </a:solidFill>
                <a:latin typeface="Calibri" pitchFamily="34" charset="0"/>
                <a:ea typeface="宋体" pitchFamily="2" charset="-122"/>
                <a:cs typeface="Times New Roman" pitchFamily="18" charset="0"/>
              </a:rPr>
              <a:t>Customer </a:t>
            </a:r>
            <a:r>
              <a:rPr lang="en-US" altLang="zh-CN" sz="2200" dirty="0" err="1">
                <a:solidFill>
                  <a:schemeClr val="tx1"/>
                </a:solidFill>
                <a:latin typeface="Calibri" pitchFamily="34" charset="0"/>
                <a:ea typeface="宋体" pitchFamily="2" charset="-122"/>
                <a:cs typeface="Times New Roman" pitchFamily="18" charset="0"/>
              </a:rPr>
              <a:t>profile_key</a:t>
            </a:r>
            <a:endParaRPr lang="en-US"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dirty="0" err="1">
                <a:solidFill>
                  <a:schemeClr val="tx1"/>
                </a:solidFill>
                <a:latin typeface="Calibri" pitchFamily="34" charset="0"/>
                <a:ea typeface="宋体" pitchFamily="2" charset="-122"/>
                <a:cs typeface="Times New Roman" pitchFamily="18" charset="0"/>
              </a:rPr>
              <a:t>Promotion_key</a:t>
            </a:r>
            <a:endParaRPr lang="en-US"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dirty="0" err="1">
                <a:solidFill>
                  <a:schemeClr val="tx1"/>
                </a:solidFill>
                <a:latin typeface="Calibri" pitchFamily="34" charset="0"/>
                <a:ea typeface="宋体" pitchFamily="2" charset="-122"/>
                <a:cs typeface="Times New Roman" pitchFamily="18" charset="0"/>
              </a:rPr>
              <a:t>Payment_key</a:t>
            </a:r>
            <a:endParaRPr lang="en-US"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endParaRPr lang="en-US"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endParaRPr lang="zh-CN"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dirty="0" err="1">
                <a:solidFill>
                  <a:schemeClr val="tx1"/>
                </a:solidFill>
                <a:latin typeface="Calibri" pitchFamily="34" charset="0"/>
                <a:ea typeface="宋体" pitchFamily="2" charset="-122"/>
                <a:cs typeface="Times New Roman" pitchFamily="18" charset="0"/>
              </a:rPr>
              <a:t>Line_Item_quantity</a:t>
            </a:r>
            <a:endParaRPr lang="en-US"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dirty="0" err="1">
                <a:solidFill>
                  <a:schemeClr val="tx1"/>
                </a:solidFill>
                <a:latin typeface="Calibri" pitchFamily="34" charset="0"/>
                <a:ea typeface="宋体" pitchFamily="2" charset="-122"/>
                <a:cs typeface="Times New Roman" pitchFamily="18" charset="0"/>
              </a:rPr>
              <a:t>Line_Item_total_price</a:t>
            </a:r>
            <a:endParaRPr lang="en-US"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endParaRPr lang="zh-CN" altLang="zh-CN" sz="2200" dirty="0">
              <a:solidFill>
                <a:schemeClr val="tx1"/>
              </a:solidFill>
              <a:latin typeface="Calibri" pitchFamily="34" charset="0"/>
              <a:ea typeface="宋体" pitchFamily="2" charset="-122"/>
              <a:cs typeface="Times New Roman" pitchFamily="18" charset="0"/>
            </a:endParaRPr>
          </a:p>
          <a:p>
            <a:pPr eaLnBrk="1" fontAlgn="base" hangingPunct="1">
              <a:lnSpc>
                <a:spcPts val="2400"/>
              </a:lnSpc>
              <a:spcBef>
                <a:spcPct val="0"/>
              </a:spcBef>
            </a:pPr>
            <a:r>
              <a:rPr lang="en-US" altLang="zh-CN" sz="2200" dirty="0">
                <a:solidFill>
                  <a:schemeClr val="tx1"/>
                </a:solidFill>
                <a:latin typeface="Calibri" pitchFamily="34" charset="0"/>
                <a:ea typeface="宋体" pitchFamily="2" charset="-122"/>
                <a:cs typeface="Times New Roman" pitchFamily="18" charset="0"/>
              </a:rPr>
              <a:t> </a:t>
            </a:r>
            <a:endParaRPr lang="zh-CN" altLang="zh-CN" sz="2200" dirty="0">
              <a:solidFill>
                <a:schemeClr val="tx1"/>
              </a:solidFill>
              <a:latin typeface="Calibri" pitchFamily="34" charset="0"/>
              <a:ea typeface="宋体" pitchFamily="2" charset="-122"/>
              <a:cs typeface="Times New Roman" pitchFamily="18" charset="0"/>
            </a:endParaRPr>
          </a:p>
        </p:txBody>
      </p:sp>
      <p:sp>
        <p:nvSpPr>
          <p:cNvPr id="10245" name="TextBox 10"/>
          <p:cNvSpPr txBox="1">
            <a:spLocks noChangeArrowheads="1"/>
          </p:cNvSpPr>
          <p:nvPr/>
        </p:nvSpPr>
        <p:spPr bwMode="auto">
          <a:xfrm>
            <a:off x="6476999" y="2332038"/>
            <a:ext cx="3714565"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fontAlgn="base" hangingPunct="1">
              <a:spcBef>
                <a:spcPct val="0"/>
              </a:spcBef>
            </a:pPr>
            <a:r>
              <a:rPr lang="en-US" altLang="zh-CN" sz="1800" b="1" dirty="0">
                <a:solidFill>
                  <a:schemeClr val="tx1"/>
                </a:solidFill>
                <a:latin typeface="Candara" pitchFamily="34" charset="0"/>
              </a:rPr>
              <a:t>- Dimension Keys</a:t>
            </a:r>
          </a:p>
          <a:p>
            <a:pPr eaLnBrk="1" fontAlgn="base" hangingPunct="1">
              <a:spcBef>
                <a:spcPct val="0"/>
              </a:spcBef>
            </a:pPr>
            <a:r>
              <a:rPr lang="en-US" altLang="zh-CN" sz="1800" b="1" dirty="0">
                <a:solidFill>
                  <a:schemeClr val="tx1"/>
                </a:solidFill>
                <a:latin typeface="Candara" pitchFamily="34" charset="0"/>
              </a:rPr>
              <a:t>- FK</a:t>
            </a:r>
          </a:p>
          <a:p>
            <a:pPr eaLnBrk="1" fontAlgn="base" hangingPunct="1">
              <a:spcBef>
                <a:spcPct val="0"/>
              </a:spcBef>
            </a:pPr>
            <a:r>
              <a:rPr lang="en-US" altLang="zh-CN" sz="1800" dirty="0">
                <a:solidFill>
                  <a:schemeClr val="tx1"/>
                </a:solidFill>
                <a:latin typeface="Candara" pitchFamily="34" charset="0"/>
              </a:rPr>
              <a:t>Dimensions are the foundation of the fact table and is where the data for the fact table is collected.</a:t>
            </a:r>
            <a:endParaRPr lang="zh-CN" altLang="en-US" sz="1800" dirty="0">
              <a:solidFill>
                <a:schemeClr val="tx1"/>
              </a:solidFill>
              <a:latin typeface="Candara" pitchFamily="34" charset="0"/>
            </a:endParaRPr>
          </a:p>
        </p:txBody>
      </p:sp>
      <p:sp>
        <p:nvSpPr>
          <p:cNvPr id="10246" name="TextBox 11"/>
          <p:cNvSpPr txBox="1">
            <a:spLocks noChangeArrowheads="1"/>
          </p:cNvSpPr>
          <p:nvPr/>
        </p:nvSpPr>
        <p:spPr bwMode="auto">
          <a:xfrm>
            <a:off x="6477000" y="4938713"/>
            <a:ext cx="387554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fontAlgn="base" hangingPunct="1">
              <a:spcBef>
                <a:spcPct val="0"/>
              </a:spcBef>
            </a:pPr>
            <a:r>
              <a:rPr lang="en-US" altLang="zh-CN" sz="1800" dirty="0">
                <a:solidFill>
                  <a:schemeClr val="tx1"/>
                </a:solidFill>
                <a:latin typeface="Candara" pitchFamily="34" charset="0"/>
              </a:rPr>
              <a:t>The grain of a fact table represents the most atomic level by which the facts may be defined.</a:t>
            </a:r>
            <a:endParaRPr lang="zh-CN" altLang="en-US" sz="1800" dirty="0">
              <a:solidFill>
                <a:schemeClr val="tx1"/>
              </a:solidFill>
              <a:latin typeface="Candara" pitchFamily="34" charset="0"/>
            </a:endParaRPr>
          </a:p>
        </p:txBody>
      </p:sp>
      <p:sp>
        <p:nvSpPr>
          <p:cNvPr id="10247" name="Title 1"/>
          <p:cNvSpPr txBox="1">
            <a:spLocks/>
          </p:cNvSpPr>
          <p:nvPr/>
        </p:nvSpPr>
        <p:spPr bwMode="auto">
          <a:xfrm>
            <a:off x="1752600" y="523528"/>
            <a:ext cx="8686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eaLnBrk="1" fontAlgn="base" hangingPunct="1">
              <a:spcBef>
                <a:spcPct val="0"/>
              </a:spcBef>
            </a:pPr>
            <a:r>
              <a:rPr lang="en-US" altLang="zh-CN" sz="3200" dirty="0">
                <a:solidFill>
                  <a:schemeClr val="tx2"/>
                </a:solidFill>
                <a:latin typeface="+mj-lt"/>
                <a:ea typeface="+mj-ea"/>
                <a:cs typeface="+mj-cs"/>
              </a:rPr>
              <a:t>E-commerce</a:t>
            </a:r>
            <a:br>
              <a:rPr lang="en-US" altLang="zh-CN" sz="3200" dirty="0">
                <a:solidFill>
                  <a:schemeClr val="tx2"/>
                </a:solidFill>
                <a:latin typeface="+mj-lt"/>
                <a:ea typeface="+mj-ea"/>
                <a:cs typeface="+mj-cs"/>
              </a:rPr>
            </a:br>
            <a:r>
              <a:rPr lang="en-US" altLang="zh-CN" sz="3200" dirty="0">
                <a:solidFill>
                  <a:schemeClr val="tx2"/>
                </a:solidFill>
                <a:latin typeface="+mj-lt"/>
                <a:ea typeface="+mj-ea"/>
                <a:cs typeface="+mj-cs"/>
              </a:rPr>
              <a:t>Detailed Fact Table – Sales Transaction</a:t>
            </a:r>
            <a:endParaRPr lang="zh-CN" altLang="en-US" sz="3200" dirty="0">
              <a:solidFill>
                <a:schemeClr val="tx2"/>
              </a:solidFill>
              <a:latin typeface="+mj-lt"/>
              <a:ea typeface="+mj-ea"/>
              <a:cs typeface="+mj-cs"/>
            </a:endParaRPr>
          </a:p>
        </p:txBody>
      </p:sp>
    </p:spTree>
    <p:extLst>
      <p:ext uri="{BB962C8B-B14F-4D97-AF65-F5344CB8AC3E}">
        <p14:creationId xmlns:p14="http://schemas.microsoft.com/office/powerpoint/2010/main" val="263568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Star Schema of Sale transaction line-item fact</a:t>
            </a:r>
            <a:endParaRPr lang="zh-CN" altLang="en-US" dirty="0"/>
          </a:p>
        </p:txBody>
      </p:sp>
      <p:pic>
        <p:nvPicPr>
          <p:cNvPr id="1025" name="Picture 1" descr="C:\Users\Andy\AppData\Roaming\Tencent\Users\853768974\QQ\WinTemp\RichOle\E)(~1PS@)JBB73FB3{W~O$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4476" y="1916833"/>
            <a:ext cx="9153525" cy="477202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3538CE4-365F-4F49-906A-3C96A00A14AA}"/>
              </a:ext>
            </a:extLst>
          </p:cNvPr>
          <p:cNvSpPr>
            <a:spLocks noGrp="1"/>
          </p:cNvSpPr>
          <p:nvPr>
            <p:ph type="sldNum" sz="quarter" idx="12"/>
          </p:nvPr>
        </p:nvSpPr>
        <p:spPr/>
        <p:txBody>
          <a:bodyPr/>
          <a:lstStyle/>
          <a:p>
            <a:fld id="{DB73B8A0-FFC5-45C9-A7E2-6556BDAB335D}" type="slidenum">
              <a:rPr lang="en-US" smtClean="0"/>
              <a:t>14</a:t>
            </a:fld>
            <a:endParaRPr lang="en-US"/>
          </a:p>
        </p:txBody>
      </p:sp>
    </p:spTree>
    <p:extLst>
      <p:ext uri="{BB962C8B-B14F-4D97-AF65-F5344CB8AC3E}">
        <p14:creationId xmlns:p14="http://schemas.microsoft.com/office/powerpoint/2010/main" val="1067658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p:nvPr>
        </p:nvSpPr>
        <p:spPr bwMode="auto">
          <a:xfrm>
            <a:off x="1981200" y="667544"/>
            <a:ext cx="8229600" cy="457200"/>
          </a:xfrm>
        </p:spPr>
        <p:txBody>
          <a:bodyPr vert="horz" wrap="square" lIns="91440" tIns="45720" rIns="91440" bIns="45720" numCol="1" rtlCol="0" anchor="ctr" anchorCtr="0" compatLnSpc="1">
            <a:prstTxWarp prst="textNoShape">
              <a:avLst/>
            </a:prstTxWarp>
            <a:noAutofit/>
          </a:bodyPr>
          <a:lstStyle/>
          <a:p>
            <a:pPr>
              <a:defRPr/>
            </a:pPr>
            <a:r>
              <a:rPr lang="en-US" altLang="zh-CN" sz="2800" dirty="0"/>
              <a:t>E-commerce</a:t>
            </a:r>
            <a:br>
              <a:rPr lang="en-US" altLang="zh-CN" sz="2800" dirty="0"/>
            </a:br>
            <a:r>
              <a:rPr lang="en-US" sz="2800" dirty="0"/>
              <a:t>Dimension Table Detailed Diagram : Product Dimension</a:t>
            </a:r>
            <a:endParaRPr lang="en-IN" sz="2800" dirty="0"/>
          </a:p>
        </p:txBody>
      </p:sp>
      <p:sp>
        <p:nvSpPr>
          <p:cNvPr id="36866" name="AutoShape 3"/>
          <p:cNvSpPr>
            <a:spLocks noChangeArrowheads="1"/>
          </p:cNvSpPr>
          <p:nvPr/>
        </p:nvSpPr>
        <p:spPr bwMode="auto">
          <a:xfrm>
            <a:off x="2438400" y="1600200"/>
            <a:ext cx="990600" cy="3810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Categories</a:t>
            </a:r>
          </a:p>
        </p:txBody>
      </p:sp>
      <p:sp>
        <p:nvSpPr>
          <p:cNvPr id="36867" name="Line 4"/>
          <p:cNvSpPr>
            <a:spLocks noChangeShapeType="1"/>
          </p:cNvSpPr>
          <p:nvPr/>
        </p:nvSpPr>
        <p:spPr bwMode="auto">
          <a:xfrm>
            <a:off x="2895600" y="198120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6869" name="Line 6"/>
          <p:cNvSpPr>
            <a:spLocks noChangeShapeType="1"/>
          </p:cNvSpPr>
          <p:nvPr/>
        </p:nvSpPr>
        <p:spPr bwMode="auto">
          <a:xfrm>
            <a:off x="2895600" y="281940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6870" name="AutoShape 7"/>
          <p:cNvSpPr>
            <a:spLocks noChangeArrowheads="1"/>
          </p:cNvSpPr>
          <p:nvPr/>
        </p:nvSpPr>
        <p:spPr bwMode="auto">
          <a:xfrm>
            <a:off x="2438400" y="2384351"/>
            <a:ext cx="990600" cy="4572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Subcategories</a:t>
            </a:r>
          </a:p>
        </p:txBody>
      </p:sp>
      <p:sp>
        <p:nvSpPr>
          <p:cNvPr id="36871" name="AutoShape 8"/>
          <p:cNvSpPr>
            <a:spLocks noChangeArrowheads="1"/>
          </p:cNvSpPr>
          <p:nvPr/>
        </p:nvSpPr>
        <p:spPr bwMode="auto">
          <a:xfrm>
            <a:off x="2454704" y="3192531"/>
            <a:ext cx="990600" cy="4572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Styles</a:t>
            </a:r>
          </a:p>
        </p:txBody>
      </p:sp>
      <p:sp>
        <p:nvSpPr>
          <p:cNvPr id="36872" name="Line 9"/>
          <p:cNvSpPr>
            <a:spLocks noChangeShapeType="1"/>
          </p:cNvSpPr>
          <p:nvPr/>
        </p:nvSpPr>
        <p:spPr bwMode="auto">
          <a:xfrm flipH="1">
            <a:off x="3429000" y="2552700"/>
            <a:ext cx="2133600" cy="6477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6873" name="AutoShape 10"/>
          <p:cNvSpPr>
            <a:spLocks noChangeArrowheads="1"/>
          </p:cNvSpPr>
          <p:nvPr/>
        </p:nvSpPr>
        <p:spPr bwMode="auto">
          <a:xfrm>
            <a:off x="4191000" y="3733800"/>
            <a:ext cx="990600" cy="4572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Color</a:t>
            </a:r>
          </a:p>
        </p:txBody>
      </p:sp>
      <p:sp>
        <p:nvSpPr>
          <p:cNvPr id="36874" name="AutoShape 11"/>
          <p:cNvSpPr>
            <a:spLocks noChangeArrowheads="1"/>
          </p:cNvSpPr>
          <p:nvPr/>
        </p:nvSpPr>
        <p:spPr bwMode="auto">
          <a:xfrm>
            <a:off x="4114800" y="2209800"/>
            <a:ext cx="1524000" cy="3810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Description </a:t>
            </a:r>
          </a:p>
        </p:txBody>
      </p:sp>
      <p:sp>
        <p:nvSpPr>
          <p:cNvPr id="36875" name="AutoShape 12"/>
          <p:cNvSpPr>
            <a:spLocks noChangeArrowheads="1"/>
          </p:cNvSpPr>
          <p:nvPr/>
        </p:nvSpPr>
        <p:spPr bwMode="auto">
          <a:xfrm>
            <a:off x="4876800" y="4800600"/>
            <a:ext cx="1524000" cy="6858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dirty="0">
                <a:solidFill>
                  <a:schemeClr val="bg1"/>
                </a:solidFill>
                <a:latin typeface="Arial" pitchFamily="34" charset="0"/>
              </a:rPr>
              <a:t>Product</a:t>
            </a:r>
          </a:p>
        </p:txBody>
      </p:sp>
      <p:sp>
        <p:nvSpPr>
          <p:cNvPr id="36876" name="Line 13"/>
          <p:cNvSpPr>
            <a:spLocks noChangeShapeType="1"/>
          </p:cNvSpPr>
          <p:nvPr/>
        </p:nvSpPr>
        <p:spPr bwMode="auto">
          <a:xfrm>
            <a:off x="3429000" y="3657600"/>
            <a:ext cx="1447800" cy="1143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6878" name="Line 15"/>
          <p:cNvSpPr>
            <a:spLocks noChangeShapeType="1"/>
          </p:cNvSpPr>
          <p:nvPr/>
        </p:nvSpPr>
        <p:spPr bwMode="auto">
          <a:xfrm>
            <a:off x="5987902" y="1905000"/>
            <a:ext cx="0" cy="2895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6879" name="AutoShape 16"/>
          <p:cNvSpPr>
            <a:spLocks noChangeArrowheads="1"/>
          </p:cNvSpPr>
          <p:nvPr/>
        </p:nvSpPr>
        <p:spPr bwMode="auto">
          <a:xfrm>
            <a:off x="7524007" y="3314700"/>
            <a:ext cx="1066800" cy="3810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Price Band</a:t>
            </a:r>
          </a:p>
        </p:txBody>
      </p:sp>
      <p:sp>
        <p:nvSpPr>
          <p:cNvPr id="36880" name="Line 17"/>
          <p:cNvSpPr>
            <a:spLocks noChangeShapeType="1"/>
          </p:cNvSpPr>
          <p:nvPr/>
        </p:nvSpPr>
        <p:spPr bwMode="auto">
          <a:xfrm>
            <a:off x="8167687" y="3695700"/>
            <a:ext cx="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6881" name="AutoShape 18"/>
          <p:cNvSpPr>
            <a:spLocks noChangeArrowheads="1"/>
          </p:cNvSpPr>
          <p:nvPr/>
        </p:nvSpPr>
        <p:spPr bwMode="auto">
          <a:xfrm>
            <a:off x="7362701" y="4063835"/>
            <a:ext cx="1219200" cy="5334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Price</a:t>
            </a:r>
            <a:r>
              <a:rPr lang="en-US" sz="1200" dirty="0">
                <a:latin typeface="Arial" pitchFamily="34" charset="0"/>
              </a:rPr>
              <a:t> </a:t>
            </a:r>
          </a:p>
        </p:txBody>
      </p:sp>
      <p:sp>
        <p:nvSpPr>
          <p:cNvPr id="36882" name="Line 19"/>
          <p:cNvSpPr>
            <a:spLocks noChangeShapeType="1"/>
          </p:cNvSpPr>
          <p:nvPr/>
        </p:nvSpPr>
        <p:spPr bwMode="auto">
          <a:xfrm flipH="1">
            <a:off x="6400800" y="4597235"/>
            <a:ext cx="961901" cy="20336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6883" name="Text Box 20"/>
          <p:cNvSpPr txBox="1">
            <a:spLocks noChangeArrowheads="1"/>
          </p:cNvSpPr>
          <p:nvPr/>
        </p:nvSpPr>
        <p:spPr bwMode="auto">
          <a:xfrm>
            <a:off x="2209800" y="1600201"/>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endParaRPr lang="en-US" sz="1800">
              <a:latin typeface="Arial" pitchFamily="34" charset="0"/>
            </a:endParaRPr>
          </a:p>
        </p:txBody>
      </p:sp>
      <p:sp>
        <p:nvSpPr>
          <p:cNvPr id="36884" name="Text Box 21"/>
          <p:cNvSpPr txBox="1">
            <a:spLocks noChangeArrowheads="1"/>
          </p:cNvSpPr>
          <p:nvPr/>
        </p:nvSpPr>
        <p:spPr bwMode="auto">
          <a:xfrm>
            <a:off x="1981200" y="1600200"/>
            <a:ext cx="6667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latin typeface="Arial" pitchFamily="34" charset="0"/>
              </a:rPr>
              <a:t>(3)</a:t>
            </a:r>
          </a:p>
        </p:txBody>
      </p:sp>
      <p:sp>
        <p:nvSpPr>
          <p:cNvPr id="36885" name="Text Box 22"/>
          <p:cNvSpPr txBox="1">
            <a:spLocks noChangeArrowheads="1"/>
          </p:cNvSpPr>
          <p:nvPr/>
        </p:nvSpPr>
        <p:spPr bwMode="auto">
          <a:xfrm>
            <a:off x="1905001" y="2438401"/>
            <a:ext cx="50206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latin typeface="Arial" pitchFamily="34" charset="0"/>
              </a:rPr>
              <a:t>(58)</a:t>
            </a:r>
          </a:p>
        </p:txBody>
      </p:sp>
      <p:sp>
        <p:nvSpPr>
          <p:cNvPr id="36886" name="Text Box 23"/>
          <p:cNvSpPr txBox="1">
            <a:spLocks noChangeArrowheads="1"/>
          </p:cNvSpPr>
          <p:nvPr/>
        </p:nvSpPr>
        <p:spPr bwMode="auto">
          <a:xfrm>
            <a:off x="1676400" y="3276600"/>
            <a:ext cx="9144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latin typeface="Arial" pitchFamily="34" charset="0"/>
              </a:rPr>
              <a:t>(3189)</a:t>
            </a:r>
          </a:p>
        </p:txBody>
      </p:sp>
      <p:sp>
        <p:nvSpPr>
          <p:cNvPr id="36887" name="Text Box 24"/>
          <p:cNvSpPr txBox="1">
            <a:spLocks noChangeArrowheads="1"/>
          </p:cNvSpPr>
          <p:nvPr/>
        </p:nvSpPr>
        <p:spPr bwMode="auto">
          <a:xfrm>
            <a:off x="3850446" y="3001041"/>
            <a:ext cx="50206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latin typeface="Arial" pitchFamily="34" charset="0"/>
              </a:rPr>
              <a:t>(26)</a:t>
            </a:r>
          </a:p>
        </p:txBody>
      </p:sp>
      <p:sp>
        <p:nvSpPr>
          <p:cNvPr id="36888" name="Text Box 25"/>
          <p:cNvSpPr txBox="1">
            <a:spLocks noChangeArrowheads="1"/>
          </p:cNvSpPr>
          <p:nvPr/>
        </p:nvSpPr>
        <p:spPr bwMode="auto">
          <a:xfrm>
            <a:off x="3352801" y="2209801"/>
            <a:ext cx="75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latin typeface="Arial" pitchFamily="34" charset="0"/>
              </a:rPr>
              <a:t>(8,103)</a:t>
            </a:r>
          </a:p>
        </p:txBody>
      </p:sp>
      <p:sp>
        <p:nvSpPr>
          <p:cNvPr id="36889" name="Text Box 26"/>
          <p:cNvSpPr txBox="1">
            <a:spLocks noChangeArrowheads="1"/>
          </p:cNvSpPr>
          <p:nvPr/>
        </p:nvSpPr>
        <p:spPr bwMode="auto">
          <a:xfrm>
            <a:off x="4727848" y="5486401"/>
            <a:ext cx="201622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65125" indent="-255588"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t>(32000 est.)</a:t>
            </a:r>
          </a:p>
        </p:txBody>
      </p:sp>
      <p:sp>
        <p:nvSpPr>
          <p:cNvPr id="36890" name="Text Box 27"/>
          <p:cNvSpPr txBox="1">
            <a:spLocks noChangeArrowheads="1"/>
          </p:cNvSpPr>
          <p:nvPr/>
        </p:nvSpPr>
        <p:spPr bwMode="auto">
          <a:xfrm>
            <a:off x="3956551" y="1579005"/>
            <a:ext cx="63799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365125" indent="-255588"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t>(53)</a:t>
            </a:r>
          </a:p>
        </p:txBody>
      </p:sp>
      <p:sp>
        <p:nvSpPr>
          <p:cNvPr id="36891" name="Text Box 28"/>
          <p:cNvSpPr txBox="1">
            <a:spLocks noChangeArrowheads="1"/>
          </p:cNvSpPr>
          <p:nvPr/>
        </p:nvSpPr>
        <p:spPr bwMode="auto">
          <a:xfrm>
            <a:off x="8691869" y="3320500"/>
            <a:ext cx="63799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365125" indent="-255588"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t>(20)</a:t>
            </a:r>
          </a:p>
        </p:txBody>
      </p:sp>
      <p:sp>
        <p:nvSpPr>
          <p:cNvPr id="36893" name="AutoShape 30"/>
          <p:cNvSpPr>
            <a:spLocks noChangeArrowheads="1"/>
          </p:cNvSpPr>
          <p:nvPr/>
        </p:nvSpPr>
        <p:spPr bwMode="auto">
          <a:xfrm>
            <a:off x="5105400" y="2743200"/>
            <a:ext cx="914400" cy="304800"/>
          </a:xfrm>
          <a:prstGeom prst="flowChartProcess">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6894" name="AutoShape 31"/>
          <p:cNvSpPr>
            <a:spLocks noChangeArrowheads="1"/>
          </p:cNvSpPr>
          <p:nvPr/>
        </p:nvSpPr>
        <p:spPr bwMode="auto">
          <a:xfrm>
            <a:off x="5105400" y="2743200"/>
            <a:ext cx="914400" cy="304800"/>
          </a:xfrm>
          <a:prstGeom prst="flowChartProcess">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6895" name="AutoShape 32"/>
          <p:cNvSpPr>
            <a:spLocks noChangeArrowheads="1"/>
          </p:cNvSpPr>
          <p:nvPr/>
        </p:nvSpPr>
        <p:spPr bwMode="auto">
          <a:xfrm>
            <a:off x="4876800" y="2743200"/>
            <a:ext cx="1219200" cy="381000"/>
          </a:xfrm>
          <a:prstGeom prst="flowChartProcess">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6896" name="AutoShape 33"/>
          <p:cNvSpPr>
            <a:spLocks noChangeArrowheads="1"/>
          </p:cNvSpPr>
          <p:nvPr/>
        </p:nvSpPr>
        <p:spPr bwMode="auto">
          <a:xfrm>
            <a:off x="4419600" y="2971800"/>
            <a:ext cx="990600" cy="3810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Size</a:t>
            </a:r>
            <a:r>
              <a:rPr lang="en-US" sz="1200" dirty="0">
                <a:latin typeface="Arial" pitchFamily="34" charset="0"/>
              </a:rPr>
              <a:t> </a:t>
            </a:r>
          </a:p>
        </p:txBody>
      </p:sp>
      <p:sp>
        <p:nvSpPr>
          <p:cNvPr id="36897" name="Line 34"/>
          <p:cNvSpPr>
            <a:spLocks noChangeShapeType="1"/>
          </p:cNvSpPr>
          <p:nvPr/>
        </p:nvSpPr>
        <p:spPr bwMode="auto">
          <a:xfrm>
            <a:off x="5334000" y="3352800"/>
            <a:ext cx="0" cy="1447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6898" name="Line 35"/>
          <p:cNvSpPr>
            <a:spLocks noChangeShapeType="1"/>
          </p:cNvSpPr>
          <p:nvPr/>
        </p:nvSpPr>
        <p:spPr bwMode="auto">
          <a:xfrm>
            <a:off x="5105400" y="4191000"/>
            <a:ext cx="0" cy="609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6899" name="Text Box 36"/>
          <p:cNvSpPr txBox="1">
            <a:spLocks noChangeArrowheads="1"/>
          </p:cNvSpPr>
          <p:nvPr/>
        </p:nvSpPr>
        <p:spPr bwMode="auto">
          <a:xfrm>
            <a:off x="3773488" y="3657601"/>
            <a:ext cx="50206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latin typeface="Arial" pitchFamily="34" charset="0"/>
              </a:rPr>
              <a:t>(78)</a:t>
            </a:r>
          </a:p>
        </p:txBody>
      </p:sp>
      <p:sp>
        <p:nvSpPr>
          <p:cNvPr id="36900" name="Line 37"/>
          <p:cNvSpPr>
            <a:spLocks noChangeShapeType="1"/>
          </p:cNvSpPr>
          <p:nvPr/>
        </p:nvSpPr>
        <p:spPr bwMode="auto">
          <a:xfrm>
            <a:off x="6096000" y="3352800"/>
            <a:ext cx="1600200" cy="198120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triangle" w="med" len="med"/>
              </a14:hiddenLine>
            </a:ext>
          </a:extLst>
        </p:spPr>
        <p:txBody>
          <a:bodyPr/>
          <a:lstStyle/>
          <a:p>
            <a:endParaRPr lang="en-US"/>
          </a:p>
        </p:txBody>
      </p:sp>
      <p:sp>
        <p:nvSpPr>
          <p:cNvPr id="36901" name="Text Box 38"/>
          <p:cNvSpPr txBox="1">
            <a:spLocks noChangeArrowheads="1"/>
          </p:cNvSpPr>
          <p:nvPr/>
        </p:nvSpPr>
        <p:spPr bwMode="auto">
          <a:xfrm>
            <a:off x="7176448" y="5143501"/>
            <a:ext cx="3276600" cy="1661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65125" indent="-255588"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spcBef>
                <a:spcPct val="50000"/>
              </a:spcBef>
            </a:pPr>
            <a:r>
              <a:rPr lang="en-US" sz="1200" b="1" dirty="0"/>
              <a:t>Slowly Changing Dimensions:</a:t>
            </a:r>
          </a:p>
          <a:p>
            <a:pPr eaLnBrk="1" hangingPunct="1">
              <a:spcBef>
                <a:spcPct val="50000"/>
              </a:spcBef>
            </a:pPr>
            <a:r>
              <a:rPr lang="en-US" sz="1200" dirty="0"/>
              <a:t>Categories</a:t>
            </a:r>
          </a:p>
          <a:p>
            <a:pPr eaLnBrk="1" hangingPunct="1">
              <a:spcBef>
                <a:spcPct val="50000"/>
              </a:spcBef>
            </a:pPr>
            <a:r>
              <a:rPr lang="en-US" sz="1200" dirty="0"/>
              <a:t>Subcategories</a:t>
            </a:r>
          </a:p>
          <a:p>
            <a:pPr eaLnBrk="1" hangingPunct="1">
              <a:spcBef>
                <a:spcPct val="50000"/>
              </a:spcBef>
            </a:pPr>
            <a:r>
              <a:rPr lang="en-US" sz="1200" dirty="0"/>
              <a:t>Size</a:t>
            </a:r>
          </a:p>
          <a:p>
            <a:pPr eaLnBrk="1" hangingPunct="1">
              <a:spcBef>
                <a:spcPct val="50000"/>
              </a:spcBef>
            </a:pPr>
            <a:r>
              <a:rPr lang="en-US" sz="1200" dirty="0"/>
              <a:t>Color</a:t>
            </a:r>
          </a:p>
          <a:p>
            <a:pPr eaLnBrk="1" hangingPunct="1">
              <a:spcBef>
                <a:spcPct val="50000"/>
              </a:spcBef>
            </a:pPr>
            <a:r>
              <a:rPr lang="en-US" sz="1200" dirty="0"/>
              <a:t>Price Band</a:t>
            </a:r>
          </a:p>
        </p:txBody>
      </p:sp>
      <p:sp>
        <p:nvSpPr>
          <p:cNvPr id="39" name="AutoShape 11"/>
          <p:cNvSpPr>
            <a:spLocks noChangeArrowheads="1"/>
          </p:cNvSpPr>
          <p:nvPr/>
        </p:nvSpPr>
        <p:spPr bwMode="auto">
          <a:xfrm>
            <a:off x="4680984" y="1526658"/>
            <a:ext cx="1524000" cy="3810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Collection</a:t>
            </a:r>
            <a:r>
              <a:rPr lang="en-US" altLang="zh-CN" sz="1200" dirty="0">
                <a:latin typeface="Arial" pitchFamily="34" charset="0"/>
              </a:rPr>
              <a:t> </a:t>
            </a:r>
            <a:endParaRPr lang="en-US" sz="1200" dirty="0">
              <a:latin typeface="Arial" pitchFamily="34" charset="0"/>
            </a:endParaRPr>
          </a:p>
        </p:txBody>
      </p:sp>
      <p:sp>
        <p:nvSpPr>
          <p:cNvPr id="40" name="Line 15"/>
          <p:cNvSpPr>
            <a:spLocks noChangeShapeType="1"/>
          </p:cNvSpPr>
          <p:nvPr/>
        </p:nvSpPr>
        <p:spPr bwMode="auto">
          <a:xfrm>
            <a:off x="6168008" y="2438400"/>
            <a:ext cx="0" cy="2362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1" name="AutoShape 11"/>
          <p:cNvSpPr>
            <a:spLocks noChangeArrowheads="1"/>
          </p:cNvSpPr>
          <p:nvPr/>
        </p:nvSpPr>
        <p:spPr bwMode="auto">
          <a:xfrm>
            <a:off x="6156176" y="2171700"/>
            <a:ext cx="1524000" cy="3810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Review</a:t>
            </a:r>
            <a:r>
              <a:rPr lang="en-US" altLang="zh-CN" sz="1200" dirty="0">
                <a:latin typeface="Arial" pitchFamily="34" charset="0"/>
              </a:rPr>
              <a:t> </a:t>
            </a:r>
            <a:r>
              <a:rPr lang="en-US" altLang="zh-CN" sz="1200" dirty="0">
                <a:solidFill>
                  <a:schemeClr val="bg1"/>
                </a:solidFill>
                <a:latin typeface="Arial" pitchFamily="34" charset="0"/>
              </a:rPr>
              <a:t>comment</a:t>
            </a:r>
          </a:p>
        </p:txBody>
      </p:sp>
      <p:sp>
        <p:nvSpPr>
          <p:cNvPr id="42" name="Line 17"/>
          <p:cNvSpPr>
            <a:spLocks noChangeShapeType="1"/>
          </p:cNvSpPr>
          <p:nvPr/>
        </p:nvSpPr>
        <p:spPr bwMode="auto">
          <a:xfrm flipH="1">
            <a:off x="6312024" y="2362200"/>
            <a:ext cx="1745383" cy="2438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3" name="AutoShape 11"/>
          <p:cNvSpPr>
            <a:spLocks noChangeArrowheads="1"/>
          </p:cNvSpPr>
          <p:nvPr/>
        </p:nvSpPr>
        <p:spPr bwMode="auto">
          <a:xfrm>
            <a:off x="7781542" y="1989105"/>
            <a:ext cx="1524000" cy="381000"/>
          </a:xfrm>
          <a:prstGeom prst="flowChartProcess">
            <a:avLst/>
          </a:prstGeom>
          <a:solidFill>
            <a:schemeClr val="accent1"/>
          </a:solidFill>
          <a:ln w="9525">
            <a:solidFill>
              <a:schemeClr val="tx1"/>
            </a:solidFill>
            <a:miter lim="800000"/>
            <a:headEnd/>
            <a:tailEnd/>
          </a:ln>
        </p:spPr>
        <p:txBody>
          <a:bodyPr wrap="none" anchor="ctr"/>
          <a:lstStyle/>
          <a:p>
            <a:pPr algn="ctr"/>
            <a:r>
              <a:rPr lang="en-US" altLang="zh-CN" sz="1200" dirty="0">
                <a:solidFill>
                  <a:schemeClr val="bg1"/>
                </a:solidFill>
                <a:latin typeface="Arial" pitchFamily="34" charset="0"/>
              </a:rPr>
              <a:t>Review rate</a:t>
            </a:r>
            <a:endParaRPr lang="en-US" sz="1200" dirty="0">
              <a:solidFill>
                <a:schemeClr val="bg1"/>
              </a:solidFill>
              <a:latin typeface="Arial" pitchFamily="34" charset="0"/>
            </a:endParaRPr>
          </a:p>
        </p:txBody>
      </p:sp>
      <p:sp>
        <p:nvSpPr>
          <p:cNvPr id="44" name="Text Box 28"/>
          <p:cNvSpPr txBox="1">
            <a:spLocks noChangeArrowheads="1"/>
          </p:cNvSpPr>
          <p:nvPr/>
        </p:nvSpPr>
        <p:spPr bwMode="auto">
          <a:xfrm>
            <a:off x="9408368" y="2017812"/>
            <a:ext cx="52418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365125" indent="-255588" eaLnBrk="0" hangingPunct="0">
              <a:defRPr sz="2400">
                <a:solidFill>
                  <a:schemeClr val="tx1"/>
                </a:solidFill>
                <a:latin typeface="Lucida Sans Unicode" pitchFamily="34" charset="0"/>
                <a:ea typeface="MS PGothic" pitchFamily="34" charset="-128"/>
              </a:defRPr>
            </a:lvl1pPr>
            <a:lvl2pPr marL="742950" indent="-285750" eaLnBrk="0" hangingPunct="0">
              <a:defRPr sz="2400">
                <a:solidFill>
                  <a:schemeClr val="tx1"/>
                </a:solidFill>
                <a:latin typeface="Lucida Sans Unicode" pitchFamily="34" charset="0"/>
                <a:ea typeface="MS PGothic" pitchFamily="34" charset="-128"/>
              </a:defRPr>
            </a:lvl2pPr>
            <a:lvl3pPr marL="1143000" indent="-228600" eaLnBrk="0" hangingPunct="0">
              <a:defRPr sz="2400">
                <a:solidFill>
                  <a:schemeClr val="tx1"/>
                </a:solidFill>
                <a:latin typeface="Lucida Sans Unicode" pitchFamily="34" charset="0"/>
                <a:ea typeface="MS PGothic" pitchFamily="34" charset="-128"/>
              </a:defRPr>
            </a:lvl3pPr>
            <a:lvl4pPr marL="1600200" indent="-228600" eaLnBrk="0" hangingPunct="0">
              <a:defRPr sz="2400">
                <a:solidFill>
                  <a:schemeClr val="tx1"/>
                </a:solidFill>
                <a:latin typeface="Lucida Sans Unicode" pitchFamily="34" charset="0"/>
                <a:ea typeface="MS PGothic" pitchFamily="34" charset="-128"/>
              </a:defRPr>
            </a:lvl4pPr>
            <a:lvl5pPr marL="2057400" indent="-228600" eaLnBrk="0" hangingPunct="0">
              <a:defRPr sz="2400">
                <a:solidFill>
                  <a:schemeClr val="tx1"/>
                </a:solidFill>
                <a:latin typeface="Lucida Sans Unicode"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Lucida Sans Unicode" pitchFamily="34" charset="0"/>
                <a:ea typeface="MS PGothic" pitchFamily="34" charset="-128"/>
              </a:defRPr>
            </a:lvl9pPr>
          </a:lstStyle>
          <a:p>
            <a:pPr eaLnBrk="1" hangingPunct="1"/>
            <a:r>
              <a:rPr lang="en-US" sz="1400" dirty="0"/>
              <a:t>(9)</a:t>
            </a:r>
          </a:p>
        </p:txBody>
      </p:sp>
      <p:sp>
        <p:nvSpPr>
          <p:cNvPr id="3" name="Slide Number Placeholder 2">
            <a:extLst>
              <a:ext uri="{FF2B5EF4-FFF2-40B4-BE49-F238E27FC236}">
                <a16:creationId xmlns:a16="http://schemas.microsoft.com/office/drawing/2014/main" id="{226F58AB-8EC0-4FCD-B42F-DB3CF06E4B98}"/>
              </a:ext>
            </a:extLst>
          </p:cNvPr>
          <p:cNvSpPr>
            <a:spLocks noGrp="1"/>
          </p:cNvSpPr>
          <p:nvPr>
            <p:ph type="sldNum" sz="quarter" idx="12"/>
          </p:nvPr>
        </p:nvSpPr>
        <p:spPr/>
        <p:txBody>
          <a:bodyPr/>
          <a:lstStyle/>
          <a:p>
            <a:fld id="{DB73B8A0-FFC5-45C9-A7E2-6556BDAB335D}" type="slidenum">
              <a:rPr lang="en-US" smtClean="0"/>
              <a:t>15</a:t>
            </a:fld>
            <a:endParaRPr lang="en-US"/>
          </a:p>
        </p:txBody>
      </p:sp>
    </p:spTree>
    <p:extLst>
      <p:ext uri="{BB962C8B-B14F-4D97-AF65-F5344CB8AC3E}">
        <p14:creationId xmlns:p14="http://schemas.microsoft.com/office/powerpoint/2010/main" val="512184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44624"/>
            <a:ext cx="9001000" cy="1440160"/>
          </a:xfrm>
        </p:spPr>
        <p:txBody>
          <a:bodyPr>
            <a:noAutofit/>
          </a:bodyPr>
          <a:lstStyle/>
          <a:p>
            <a:r>
              <a:rPr lang="en-US" altLang="zh-CN" sz="2400" dirty="0"/>
              <a:t>E-commerce</a:t>
            </a:r>
            <a:br>
              <a:rPr lang="en-US" altLang="zh-CN" sz="2400" dirty="0"/>
            </a:br>
            <a:r>
              <a:rPr lang="en-US" altLang="zh-CN" sz="2400" dirty="0"/>
              <a:t>Dimension Attribute Detail Descriptions – Product key </a:t>
            </a:r>
            <a:endParaRPr lang="zh-CN" altLang="en-US"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50325619"/>
              </p:ext>
            </p:extLst>
          </p:nvPr>
        </p:nvGraphicFramePr>
        <p:xfrm>
          <a:off x="307759" y="1243557"/>
          <a:ext cx="11576481" cy="5258057"/>
        </p:xfrm>
        <a:graphic>
          <a:graphicData uri="http://schemas.openxmlformats.org/drawingml/2006/table">
            <a:tbl>
              <a:tblPr firstRow="1" bandRow="1">
                <a:tableStyleId>{21E4AEA4-8DFA-4A89-87EB-49C32662AFE0}</a:tableStyleId>
              </a:tblPr>
              <a:tblGrid>
                <a:gridCol w="2180384">
                  <a:extLst>
                    <a:ext uri="{9D8B030D-6E8A-4147-A177-3AD203B41FA5}">
                      <a16:colId xmlns:a16="http://schemas.microsoft.com/office/drawing/2014/main" val="20000"/>
                    </a:ext>
                  </a:extLst>
                </a:gridCol>
                <a:gridCol w="2180384">
                  <a:extLst>
                    <a:ext uri="{9D8B030D-6E8A-4147-A177-3AD203B41FA5}">
                      <a16:colId xmlns:a16="http://schemas.microsoft.com/office/drawing/2014/main" val="20001"/>
                    </a:ext>
                  </a:extLst>
                </a:gridCol>
                <a:gridCol w="2179431">
                  <a:extLst>
                    <a:ext uri="{9D8B030D-6E8A-4147-A177-3AD203B41FA5}">
                      <a16:colId xmlns:a16="http://schemas.microsoft.com/office/drawing/2014/main" val="20002"/>
                    </a:ext>
                  </a:extLst>
                </a:gridCol>
                <a:gridCol w="2180384">
                  <a:extLst>
                    <a:ext uri="{9D8B030D-6E8A-4147-A177-3AD203B41FA5}">
                      <a16:colId xmlns:a16="http://schemas.microsoft.com/office/drawing/2014/main" val="20003"/>
                    </a:ext>
                  </a:extLst>
                </a:gridCol>
                <a:gridCol w="2855898">
                  <a:extLst>
                    <a:ext uri="{9D8B030D-6E8A-4147-A177-3AD203B41FA5}">
                      <a16:colId xmlns:a16="http://schemas.microsoft.com/office/drawing/2014/main" val="20004"/>
                    </a:ext>
                  </a:extLst>
                </a:gridCol>
              </a:tblGrid>
              <a:tr h="415121">
                <a:tc>
                  <a:txBody>
                    <a:bodyPr/>
                    <a:lstStyle/>
                    <a:p>
                      <a:pPr algn="ctr"/>
                      <a:r>
                        <a:rPr lang="en-US" altLang="zh-CN" sz="700" dirty="0">
                          <a:latin typeface="Arial" pitchFamily="34" charset="0"/>
                          <a:cs typeface="Arial" pitchFamily="34" charset="0"/>
                        </a:rPr>
                        <a:t>Attribute Name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Attribute Description</a:t>
                      </a:r>
                      <a:endParaRPr lang="zh-CN" altLang="en-US" sz="700" dirty="0">
                        <a:latin typeface="Arial" pitchFamily="34" charset="0"/>
                        <a:cs typeface="Arial" pitchFamily="34" charset="0"/>
                      </a:endParaRPr>
                    </a:p>
                  </a:txBody>
                  <a:tcPr anchor="ctr"/>
                </a:tc>
                <a:tc>
                  <a:txBody>
                    <a:bodyPr/>
                    <a:lstStyle/>
                    <a:p>
                      <a:pPr algn="ctr"/>
                      <a:r>
                        <a:rPr lang="en-US" altLang="zh-CN" sz="700" dirty="0" err="1">
                          <a:latin typeface="Arial" pitchFamily="34" charset="0"/>
                          <a:cs typeface="Arial" pitchFamily="34" charset="0"/>
                        </a:rPr>
                        <a:t>Cardnality</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Slowly Changing Dimension Policy</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Sample Values</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00"/>
                  </a:ext>
                </a:extLst>
              </a:tr>
              <a:tr h="460614">
                <a:tc>
                  <a:txBody>
                    <a:bodyPr/>
                    <a:lstStyle/>
                    <a:p>
                      <a:pPr algn="ctr"/>
                      <a:r>
                        <a:rPr lang="en-US" altLang="zh-CN" sz="700" dirty="0">
                          <a:latin typeface="Arial" pitchFamily="34" charset="0"/>
                          <a:cs typeface="Arial" pitchFamily="34" charset="0"/>
                        </a:rPr>
                        <a:t>Product ID</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Product ID that Uniquely identifies each product within Coach's online system</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32,000(</a:t>
                      </a:r>
                      <a:r>
                        <a:rPr lang="en-US" altLang="zh-CN" sz="700" dirty="0" err="1">
                          <a:latin typeface="Arial" pitchFamily="34" charset="0"/>
                          <a:cs typeface="Arial" pitchFamily="34" charset="0"/>
                        </a:rPr>
                        <a:t>est</a:t>
                      </a:r>
                      <a:r>
                        <a:rPr lang="en-US" altLang="zh-CN" sz="700" dirty="0">
                          <a:latin typeface="Arial" pitchFamily="34" charset="0"/>
                          <a:cs typeface="Arial" pitchFamily="34" charset="0"/>
                        </a:rPr>
                        <a:t>)</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Not Updatable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000137659H3</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01"/>
                  </a:ext>
                </a:extLst>
              </a:tr>
              <a:tr h="460614">
                <a:tc>
                  <a:txBody>
                    <a:bodyPr/>
                    <a:lstStyle/>
                    <a:p>
                      <a:pPr algn="ctr"/>
                      <a:r>
                        <a:rPr lang="en-US" altLang="zh-CN" sz="700" dirty="0">
                          <a:latin typeface="Arial" pitchFamily="34" charset="0"/>
                          <a:cs typeface="Arial" pitchFamily="34" charset="0"/>
                        </a:rPr>
                        <a:t>Product style Name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full descriptive name of the product style.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3189</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Not Updatable</a:t>
                      </a:r>
                      <a:endParaRPr lang="zh-CN" altLang="en-US" sz="700" dirty="0">
                        <a:latin typeface="Arial" pitchFamily="34" charset="0"/>
                        <a:cs typeface="Arial" pitchFamily="34"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kern="1200" dirty="0" err="1">
                          <a:solidFill>
                            <a:schemeClr val="dk1"/>
                          </a:solidFill>
                          <a:latin typeface="Arial" pitchFamily="34" charset="0"/>
                          <a:ea typeface="+mn-ea"/>
                          <a:cs typeface="Arial" pitchFamily="34" charset="0"/>
                        </a:rPr>
                        <a:t>Graze®Touchless</a:t>
                      </a:r>
                      <a:r>
                        <a:rPr lang="en-US" sz="700" kern="1200" dirty="0">
                          <a:solidFill>
                            <a:schemeClr val="dk1"/>
                          </a:solidFill>
                          <a:latin typeface="Arial" pitchFamily="34" charset="0"/>
                          <a:ea typeface="+mn-ea"/>
                          <a:cs typeface="Arial" pitchFamily="34" charset="0"/>
                        </a:rPr>
                        <a:t> pull-down kitchen sink faucet with three-function </a:t>
                      </a:r>
                      <a:r>
                        <a:rPr lang="en-US" sz="700" kern="1200" dirty="0" err="1">
                          <a:solidFill>
                            <a:schemeClr val="dk1"/>
                          </a:solidFill>
                          <a:latin typeface="Arial" pitchFamily="34" charset="0"/>
                          <a:ea typeface="+mn-ea"/>
                          <a:cs typeface="Arial" pitchFamily="34" charset="0"/>
                        </a:rPr>
                        <a:t>sprayhead</a:t>
                      </a:r>
                      <a:endParaRPr lang="en-US" sz="700" kern="1200" dirty="0">
                        <a:solidFill>
                          <a:schemeClr val="dk1"/>
                        </a:solidFill>
                        <a:latin typeface="Arial" pitchFamily="34" charset="0"/>
                        <a:ea typeface="+mn-ea"/>
                        <a:cs typeface="Arial" pitchFamily="34" charset="0"/>
                      </a:endParaRPr>
                    </a:p>
                    <a:p>
                      <a:pPr algn="ct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02"/>
                  </a:ext>
                </a:extLst>
              </a:tr>
              <a:tr h="341197">
                <a:tc>
                  <a:txBody>
                    <a:bodyPr/>
                    <a:lstStyle/>
                    <a:p>
                      <a:pPr algn="ctr"/>
                      <a:r>
                        <a:rPr lang="en-US" altLang="zh-CN" sz="700" dirty="0">
                          <a:latin typeface="Arial" pitchFamily="34" charset="0"/>
                          <a:cs typeface="Arial" pitchFamily="34" charset="0"/>
                        </a:rPr>
                        <a:t>Style ID</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Style ID that uniquely identifies each style within Coach's online system</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3189</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Not Updatable</a:t>
                      </a:r>
                      <a:endParaRPr lang="zh-CN" altLang="en-US" sz="700" dirty="0">
                        <a:latin typeface="Arial" pitchFamily="34" charset="0"/>
                        <a:cs typeface="Arial" pitchFamily="34" charset="0"/>
                      </a:endParaRPr>
                    </a:p>
                  </a:txBody>
                  <a:tcPr anchor="ctr"/>
                </a:tc>
                <a:tc>
                  <a:txBody>
                    <a:bodyPr/>
                    <a:lstStyle/>
                    <a:p>
                      <a:pPr marL="0" algn="ctr" defTabSz="457200" rtl="0" eaLnBrk="1" latinLnBrk="0" hangingPunct="1"/>
                      <a:r>
                        <a:rPr lang="en-IN" sz="700" kern="1200" dirty="0">
                          <a:solidFill>
                            <a:schemeClr val="dk1"/>
                          </a:solidFill>
                          <a:latin typeface="Arial" pitchFamily="34" charset="0"/>
                          <a:ea typeface="+mn-ea"/>
                          <a:cs typeface="Arial" pitchFamily="34" charset="0"/>
                        </a:rPr>
                        <a:t>K-22068-CP</a:t>
                      </a:r>
                      <a:endParaRPr lang="zh-CN" altLang="en-US" sz="700" kern="1200" dirty="0">
                        <a:solidFill>
                          <a:schemeClr val="dk1"/>
                        </a:solidFill>
                        <a:latin typeface="Arial" pitchFamily="34" charset="0"/>
                        <a:ea typeface="+mn-ea"/>
                        <a:cs typeface="Arial" pitchFamily="34" charset="0"/>
                      </a:endParaRPr>
                    </a:p>
                  </a:txBody>
                  <a:tcPr anchor="ctr"/>
                </a:tc>
                <a:extLst>
                  <a:ext uri="{0D108BD9-81ED-4DB2-BD59-A6C34878D82A}">
                    <a16:rowId xmlns:a16="http://schemas.microsoft.com/office/drawing/2014/main" val="10003"/>
                  </a:ext>
                </a:extLst>
              </a:tr>
              <a:tr h="460614">
                <a:tc>
                  <a:txBody>
                    <a:bodyPr/>
                    <a:lstStyle/>
                    <a:p>
                      <a:pPr algn="ctr"/>
                      <a:r>
                        <a:rPr lang="en-US" altLang="zh-CN" sz="700" dirty="0">
                          <a:latin typeface="Arial" pitchFamily="34" charset="0"/>
                          <a:cs typeface="Arial" pitchFamily="34" charset="0"/>
                        </a:rPr>
                        <a:t>Subcategories</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full descriptive name of the Category which certain product belongs to</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58</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Type 2</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Faucets, Toilets, sinks etc.</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04"/>
                  </a:ext>
                </a:extLst>
              </a:tr>
              <a:tr h="341197">
                <a:tc>
                  <a:txBody>
                    <a:bodyPr/>
                    <a:lstStyle/>
                    <a:p>
                      <a:pPr algn="ctr"/>
                      <a:r>
                        <a:rPr lang="en-US" altLang="zh-CN" sz="700" dirty="0">
                          <a:latin typeface="Arial" pitchFamily="34" charset="0"/>
                          <a:cs typeface="Arial" pitchFamily="34" charset="0"/>
                        </a:rPr>
                        <a:t>Categories</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full descriptive name of the gender that product suits</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3</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Not Updatable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Kitchen, Bath, Lighting</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05"/>
                  </a:ext>
                </a:extLst>
              </a:tr>
              <a:tr h="341197">
                <a:tc>
                  <a:txBody>
                    <a:bodyPr/>
                    <a:lstStyle/>
                    <a:p>
                      <a:pPr algn="ctr"/>
                      <a:r>
                        <a:rPr lang="en-US" altLang="zh-CN" sz="700" dirty="0">
                          <a:latin typeface="Arial" pitchFamily="34" charset="0"/>
                          <a:cs typeface="Arial" pitchFamily="34" charset="0"/>
                        </a:rPr>
                        <a:t>Color</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full descriptive name of the color of product</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78</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Type 2</a:t>
                      </a:r>
                      <a:endParaRPr lang="zh-CN" altLang="en-US" sz="700" dirty="0">
                        <a:latin typeface="Arial" pitchFamily="34" charset="0"/>
                        <a:cs typeface="Arial" pitchFamily="34" charset="0"/>
                      </a:endParaRPr>
                    </a:p>
                  </a:txBody>
                  <a:tcPr anchor="ctr"/>
                </a:tc>
                <a:tc>
                  <a:txBody>
                    <a:bodyPr/>
                    <a:lstStyle/>
                    <a:p>
                      <a:pPr algn="ctr"/>
                      <a:r>
                        <a:rPr lang="sv-SE" altLang="zh-CN" sz="700" dirty="0">
                          <a:latin typeface="Arial" pitchFamily="34" charset="0"/>
                          <a:cs typeface="Arial" pitchFamily="34" charset="0"/>
                        </a:rPr>
                        <a:t>SILVER / COBALT, BRASS / GOLDEN, SV / PEBBLE GREY.</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06"/>
                  </a:ext>
                </a:extLst>
              </a:tr>
              <a:tr h="221778">
                <a:tc>
                  <a:txBody>
                    <a:bodyPr/>
                    <a:lstStyle/>
                    <a:p>
                      <a:pPr algn="ctr"/>
                      <a:r>
                        <a:rPr lang="en-US" altLang="zh-CN" sz="700" dirty="0">
                          <a:latin typeface="Arial" pitchFamily="34" charset="0"/>
                          <a:cs typeface="Arial" pitchFamily="34" charset="0"/>
                        </a:rPr>
                        <a:t>Size </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category of the size of products</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26</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Not Updatable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21-9”/16</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07"/>
                  </a:ext>
                </a:extLst>
              </a:tr>
              <a:tr h="580033">
                <a:tc>
                  <a:txBody>
                    <a:bodyPr/>
                    <a:lstStyle/>
                    <a:p>
                      <a:pPr algn="ctr"/>
                      <a:r>
                        <a:rPr lang="en-US" altLang="zh-CN" sz="700" dirty="0">
                          <a:latin typeface="Arial" pitchFamily="34" charset="0"/>
                          <a:cs typeface="Arial" pitchFamily="34" charset="0"/>
                        </a:rPr>
                        <a:t>Description</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full descriptive content that describes the details of certain style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8103</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Type 1</a:t>
                      </a:r>
                      <a:endParaRPr lang="zh-CN" altLang="en-US" sz="700" dirty="0">
                        <a:latin typeface="Arial" pitchFamily="34" charset="0"/>
                        <a:cs typeface="Arial" pitchFamily="34" charset="0"/>
                      </a:endParaRPr>
                    </a:p>
                  </a:txBody>
                  <a:tcPr anchor="ctr"/>
                </a:tc>
                <a:tc>
                  <a:txBody>
                    <a:bodyPr/>
                    <a:lstStyle/>
                    <a:p>
                      <a:pPr marL="0" algn="ctr" defTabSz="457200" rtl="0" eaLnBrk="1" latinLnBrk="0" hangingPunct="1"/>
                      <a:r>
                        <a:rPr lang="en-US" sz="700" kern="1200" dirty="0">
                          <a:solidFill>
                            <a:schemeClr val="dk1"/>
                          </a:solidFill>
                          <a:latin typeface="Arial" pitchFamily="34" charset="0"/>
                          <a:ea typeface="+mn-ea"/>
                          <a:cs typeface="Arial" pitchFamily="34" charset="0"/>
                        </a:rPr>
                        <a:t>Drawing on inspiration rooted deep in Americana, we bring you Graze. This bold statement piece conjures memories of the spikes that built railroads and the steel industry where iron was forged. Breaking from the norm of more delicate smooth round lines, the bold square base with a unique strong silhouette is eye-catching on your counter and a design to complement most every home.</a:t>
                      </a:r>
                      <a:endParaRPr lang="zh-CN" altLang="en-US" sz="700" kern="1200" dirty="0">
                        <a:solidFill>
                          <a:schemeClr val="dk1"/>
                        </a:solidFill>
                        <a:latin typeface="Arial" pitchFamily="34" charset="0"/>
                        <a:ea typeface="+mn-ea"/>
                        <a:cs typeface="Arial" pitchFamily="34" charset="0"/>
                      </a:endParaRPr>
                    </a:p>
                  </a:txBody>
                  <a:tcPr anchor="ctr"/>
                </a:tc>
                <a:extLst>
                  <a:ext uri="{0D108BD9-81ED-4DB2-BD59-A6C34878D82A}">
                    <a16:rowId xmlns:a16="http://schemas.microsoft.com/office/drawing/2014/main" val="10008"/>
                  </a:ext>
                </a:extLst>
              </a:tr>
              <a:tr h="460614">
                <a:tc>
                  <a:txBody>
                    <a:bodyPr/>
                    <a:lstStyle/>
                    <a:p>
                      <a:pPr algn="ctr"/>
                      <a:r>
                        <a:rPr lang="en-US" altLang="zh-CN" sz="700" dirty="0">
                          <a:latin typeface="Arial" pitchFamily="34" charset="0"/>
                          <a:cs typeface="Arial" pitchFamily="34" charset="0"/>
                        </a:rPr>
                        <a:t>Collection </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full descriptive name of the collection</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53</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Type 2</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Golden era collection, touchless</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09"/>
                  </a:ext>
                </a:extLst>
              </a:tr>
              <a:tr h="341197">
                <a:tc>
                  <a:txBody>
                    <a:bodyPr/>
                    <a:lstStyle/>
                    <a:p>
                      <a:pPr algn="ctr"/>
                      <a:r>
                        <a:rPr lang="en-US" altLang="zh-CN" sz="700" dirty="0">
                          <a:latin typeface="Arial" pitchFamily="34" charset="0"/>
                          <a:cs typeface="Arial" pitchFamily="34" charset="0"/>
                        </a:rPr>
                        <a:t>Price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number that identify the price of the product</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Type 1</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$661, $2300</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10"/>
                  </a:ext>
                </a:extLst>
              </a:tr>
              <a:tr h="341197">
                <a:tc>
                  <a:txBody>
                    <a:bodyPr/>
                    <a:lstStyle/>
                    <a:p>
                      <a:pPr algn="ctr"/>
                      <a:r>
                        <a:rPr lang="en-US" altLang="zh-CN" sz="700" dirty="0">
                          <a:latin typeface="Arial" pitchFamily="34" charset="0"/>
                          <a:cs typeface="Arial" pitchFamily="34" charset="0"/>
                        </a:rPr>
                        <a:t>price Band</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numeric range of the price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20</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Not Updatable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Under 50, 50-100, 100-200, 200-400, 400-600</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11"/>
                  </a:ext>
                </a:extLst>
              </a:tr>
              <a:tr h="341197">
                <a:tc>
                  <a:txBody>
                    <a:bodyPr/>
                    <a:lstStyle/>
                    <a:p>
                      <a:pPr algn="ctr"/>
                      <a:r>
                        <a:rPr lang="en-US" altLang="zh-CN" sz="700" dirty="0">
                          <a:latin typeface="Arial" pitchFamily="34" charset="0"/>
                          <a:cs typeface="Arial" pitchFamily="34" charset="0"/>
                        </a:rPr>
                        <a:t>Review rate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the numeric number which show the review rate of customer</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9</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Not Updatable</a:t>
                      </a:r>
                      <a:endParaRPr lang="zh-CN" altLang="en-US" sz="700" dirty="0">
                        <a:latin typeface="Arial" pitchFamily="34" charset="0"/>
                        <a:cs typeface="Arial" pitchFamily="34" charset="0"/>
                      </a:endParaRPr>
                    </a:p>
                  </a:txBody>
                  <a:tcPr anchor="ctr"/>
                </a:tc>
                <a:tc>
                  <a:txBody>
                    <a:bodyPr/>
                    <a:lstStyle/>
                    <a:p>
                      <a:pPr algn="ctr"/>
                      <a:r>
                        <a:rPr lang="en-US" altLang="zh-CN" sz="700" dirty="0">
                          <a:latin typeface="Arial" pitchFamily="34" charset="0"/>
                          <a:cs typeface="Arial" pitchFamily="34" charset="0"/>
                        </a:rPr>
                        <a:t>0, 2.5, 5</a:t>
                      </a:r>
                      <a:endParaRPr lang="zh-CN" altLang="en-US" sz="700" dirty="0">
                        <a:latin typeface="Arial" pitchFamily="34" charset="0"/>
                        <a:cs typeface="Arial" pitchFamily="34" charset="0"/>
                      </a:endParaRPr>
                    </a:p>
                  </a:txBody>
                  <a:tcPr anchor="ctr"/>
                </a:tc>
                <a:extLst>
                  <a:ext uri="{0D108BD9-81ED-4DB2-BD59-A6C34878D82A}">
                    <a16:rowId xmlns:a16="http://schemas.microsoft.com/office/drawing/2014/main" val="10012"/>
                  </a:ext>
                </a:extLst>
              </a:tr>
            </a:tbl>
          </a:graphicData>
        </a:graphic>
      </p:graphicFrame>
      <p:sp>
        <p:nvSpPr>
          <p:cNvPr id="5" name="Slide Number Placeholder 4">
            <a:extLst>
              <a:ext uri="{FF2B5EF4-FFF2-40B4-BE49-F238E27FC236}">
                <a16:creationId xmlns:a16="http://schemas.microsoft.com/office/drawing/2014/main" id="{7BD6B016-91D3-4E7D-AB4C-67262308486A}"/>
              </a:ext>
            </a:extLst>
          </p:cNvPr>
          <p:cNvSpPr>
            <a:spLocks noGrp="1"/>
          </p:cNvSpPr>
          <p:nvPr>
            <p:ph type="sldNum" sz="quarter" idx="12"/>
          </p:nvPr>
        </p:nvSpPr>
        <p:spPr/>
        <p:txBody>
          <a:bodyPr/>
          <a:lstStyle/>
          <a:p>
            <a:fld id="{DB73B8A0-FFC5-45C9-A7E2-6556BDAB335D}" type="slidenum">
              <a:rPr lang="en-US" smtClean="0"/>
              <a:t>16</a:t>
            </a:fld>
            <a:endParaRPr lang="en-US"/>
          </a:p>
        </p:txBody>
      </p:sp>
    </p:spTree>
    <p:extLst>
      <p:ext uri="{BB962C8B-B14F-4D97-AF65-F5344CB8AC3E}">
        <p14:creationId xmlns:p14="http://schemas.microsoft.com/office/powerpoint/2010/main" val="4133711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E-commerce </a:t>
            </a:r>
            <a:br>
              <a:rPr lang="en-US" altLang="zh-CN" dirty="0"/>
            </a:br>
            <a:r>
              <a:rPr lang="en-US" altLang="zh-CN" dirty="0"/>
              <a:t>Conformed Dimensions</a:t>
            </a:r>
            <a:endParaRPr lang="zh-CN" altLang="en-US" dirty="0"/>
          </a:p>
        </p:txBody>
      </p:sp>
      <p:sp>
        <p:nvSpPr>
          <p:cNvPr id="3" name="内容占位符 2"/>
          <p:cNvSpPr>
            <a:spLocks noGrp="1"/>
          </p:cNvSpPr>
          <p:nvPr>
            <p:ph idx="1"/>
          </p:nvPr>
        </p:nvSpPr>
        <p:spPr/>
        <p:txBody>
          <a:bodyPr>
            <a:normAutofit/>
          </a:bodyPr>
          <a:lstStyle/>
          <a:p>
            <a:r>
              <a:rPr lang="en-US" altLang="zh-CN" dirty="0"/>
              <a:t>Standardized conformed dimensions are the goal for any well-architected data warehouse.</a:t>
            </a:r>
          </a:p>
          <a:p>
            <a:endParaRPr lang="en-US" altLang="zh-CN" dirty="0"/>
          </a:p>
          <a:p>
            <a:r>
              <a:rPr lang="en-US" altLang="zh-CN" dirty="0"/>
              <a:t>In our case E-commerce has the following Conformed Dimensions –</a:t>
            </a:r>
          </a:p>
          <a:p>
            <a:endParaRPr lang="en-US" altLang="zh-CN" dirty="0"/>
          </a:p>
          <a:p>
            <a:pPr lvl="1"/>
            <a:r>
              <a:rPr lang="en-US" altLang="zh-CN" dirty="0"/>
              <a:t>Date and Time Dimension</a:t>
            </a:r>
          </a:p>
          <a:p>
            <a:pPr lvl="1"/>
            <a:r>
              <a:rPr lang="en-US" altLang="zh-CN" dirty="0"/>
              <a:t>Product Dimension</a:t>
            </a:r>
          </a:p>
          <a:p>
            <a:pPr lvl="1"/>
            <a:r>
              <a:rPr lang="en-US" altLang="zh-CN" dirty="0"/>
              <a:t>Customer Dimension</a:t>
            </a:r>
          </a:p>
          <a:p>
            <a:endParaRPr lang="zh-CN" altLang="en-US" dirty="0"/>
          </a:p>
        </p:txBody>
      </p:sp>
      <p:sp>
        <p:nvSpPr>
          <p:cNvPr id="5" name="Slide Number Placeholder 4">
            <a:extLst>
              <a:ext uri="{FF2B5EF4-FFF2-40B4-BE49-F238E27FC236}">
                <a16:creationId xmlns:a16="http://schemas.microsoft.com/office/drawing/2014/main" id="{D05FFC99-3B06-4F19-96AD-CE29FBA3A7BC}"/>
              </a:ext>
            </a:extLst>
          </p:cNvPr>
          <p:cNvSpPr>
            <a:spLocks noGrp="1"/>
          </p:cNvSpPr>
          <p:nvPr>
            <p:ph type="sldNum" sz="quarter" idx="12"/>
          </p:nvPr>
        </p:nvSpPr>
        <p:spPr/>
        <p:txBody>
          <a:bodyPr/>
          <a:lstStyle/>
          <a:p>
            <a:fld id="{DB73B8A0-FFC5-45C9-A7E2-6556BDAB335D}"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E-commerce</a:t>
            </a:r>
            <a:br>
              <a:rPr lang="en-US" altLang="zh-CN" dirty="0"/>
            </a:br>
            <a:r>
              <a:rPr lang="en-US" altLang="zh-CN" dirty="0"/>
              <a:t>Transformation Rules</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454029902"/>
              </p:ext>
            </p:extLst>
          </p:nvPr>
        </p:nvGraphicFramePr>
        <p:xfrm>
          <a:off x="1420837" y="1935163"/>
          <a:ext cx="9917723" cy="4226560"/>
        </p:xfrm>
        <a:graphic>
          <a:graphicData uri="http://schemas.openxmlformats.org/drawingml/2006/table">
            <a:tbl>
              <a:tblPr firstRow="1" bandRow="1">
                <a:tableStyleId>{5C22544A-7EE6-4342-B048-85BDC9FD1C3A}</a:tableStyleId>
              </a:tblPr>
              <a:tblGrid>
                <a:gridCol w="1661264">
                  <a:extLst>
                    <a:ext uri="{9D8B030D-6E8A-4147-A177-3AD203B41FA5}">
                      <a16:colId xmlns:a16="http://schemas.microsoft.com/office/drawing/2014/main" val="20000"/>
                    </a:ext>
                  </a:extLst>
                </a:gridCol>
                <a:gridCol w="8256459">
                  <a:extLst>
                    <a:ext uri="{9D8B030D-6E8A-4147-A177-3AD203B41FA5}">
                      <a16:colId xmlns:a16="http://schemas.microsoft.com/office/drawing/2014/main" val="20001"/>
                    </a:ext>
                  </a:extLst>
                </a:gridCol>
              </a:tblGrid>
              <a:tr h="370840">
                <a:tc>
                  <a:txBody>
                    <a:bodyPr/>
                    <a:lstStyle/>
                    <a:p>
                      <a:pPr algn="ctr"/>
                      <a:r>
                        <a:rPr lang="en-US" altLang="zh-CN" dirty="0"/>
                        <a:t>Rules Type</a:t>
                      </a:r>
                      <a:endParaRPr lang="zh-CN" altLang="en-US" dirty="0"/>
                    </a:p>
                  </a:txBody>
                  <a:tcPr/>
                </a:tc>
                <a:tc>
                  <a:txBody>
                    <a:bodyPr/>
                    <a:lstStyle/>
                    <a:p>
                      <a:pPr algn="ctr"/>
                      <a:r>
                        <a:rPr lang="en-US" altLang="zh-CN" dirty="0"/>
                        <a:t>Description</a:t>
                      </a:r>
                      <a:endParaRPr lang="zh-CN" altLang="en-US" dirty="0"/>
                    </a:p>
                  </a:txBody>
                  <a:tcPr/>
                </a:tc>
                <a:extLst>
                  <a:ext uri="{0D108BD9-81ED-4DB2-BD59-A6C34878D82A}">
                    <a16:rowId xmlns:a16="http://schemas.microsoft.com/office/drawing/2014/main" val="10000"/>
                  </a:ext>
                </a:extLst>
              </a:tr>
              <a:tr h="370840">
                <a:tc>
                  <a:txBody>
                    <a:bodyPr/>
                    <a:lstStyle/>
                    <a:p>
                      <a:pPr algn="l"/>
                      <a:endParaRPr kumimoji="0" lang="zh-CN" altLang="en-US" sz="1800" kern="1200" baseline="0" dirty="0">
                        <a:solidFill>
                          <a:schemeClr val="dk1"/>
                        </a:solidFill>
                        <a:latin typeface="+mn-lt"/>
                        <a:ea typeface="+mn-ea"/>
                        <a:cs typeface="+mn-cs"/>
                      </a:endParaRPr>
                    </a:p>
                    <a:p>
                      <a:pPr algn="l"/>
                      <a:r>
                        <a:rPr kumimoji="0" lang="en-US" altLang="zh-CN" sz="1800" kern="1200" baseline="0" dirty="0">
                          <a:solidFill>
                            <a:schemeClr val="dk1"/>
                          </a:solidFill>
                          <a:latin typeface="+mn-lt"/>
                          <a:ea typeface="+mn-ea"/>
                          <a:cs typeface="+mn-cs"/>
                        </a:rPr>
                        <a:t>Direct assignment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dk1"/>
                          </a:solidFill>
                          <a:latin typeface="+mn-lt"/>
                          <a:ea typeface="+mn-ea"/>
                          <a:cs typeface="+mn-cs"/>
                        </a:rPr>
                        <a:t>This will copy the value in the source field directly into the target field. For example, the customer number, material number will be transformed using direct assignment. </a:t>
                      </a:r>
                      <a:endParaRPr kumimoji="0" lang="en-US" altLang="zh-CN" sz="180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pPr algn="l"/>
                      <a:r>
                        <a:rPr kumimoji="0" lang="en-US" altLang="zh-CN" sz="1800" kern="1200" baseline="0" dirty="0">
                          <a:solidFill>
                            <a:schemeClr val="dk1"/>
                          </a:solidFill>
                          <a:latin typeface="+mn-lt"/>
                          <a:ea typeface="+mn-ea"/>
                          <a:cs typeface="+mn-cs"/>
                        </a:rPr>
                        <a:t>Constants</a:t>
                      </a:r>
                      <a:endParaRPr lang="zh-CN" altLang="en-US" dirty="0"/>
                    </a:p>
                  </a:txBody>
                  <a:tcPr/>
                </a:tc>
                <a:tc>
                  <a:txBody>
                    <a:bodyPr/>
                    <a:lstStyle/>
                    <a:p>
                      <a:r>
                        <a:rPr kumimoji="0" lang="en-US" altLang="zh-CN" sz="1800" kern="1200" baseline="0" dirty="0">
                          <a:solidFill>
                            <a:schemeClr val="dk1"/>
                          </a:solidFill>
                          <a:latin typeface="+mn-lt"/>
                          <a:ea typeface="+mn-ea"/>
                          <a:cs typeface="+mn-cs"/>
                        </a:rPr>
                        <a:t>This transformation rule will fill the target field with a specified value. </a:t>
                      </a:r>
                      <a:endParaRPr lang="zh-CN"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dk1"/>
                          </a:solidFill>
                          <a:latin typeface="+mn-lt"/>
                          <a:ea typeface="+mn-ea"/>
                          <a:cs typeface="+mn-cs"/>
                        </a:rPr>
                        <a:t>Reading master data </a:t>
                      </a:r>
                      <a:endParaRPr lang="zh-CN" altLang="en-US" dirty="0"/>
                    </a:p>
                  </a:txBody>
                  <a:tcPr/>
                </a:tc>
                <a:tc>
                  <a:txBody>
                    <a:bodyPr/>
                    <a:lstStyle/>
                    <a:p>
                      <a:r>
                        <a:rPr kumimoji="0" lang="en-US" altLang="zh-CN" sz="1800" kern="1200" baseline="0" dirty="0">
                          <a:solidFill>
                            <a:schemeClr val="dk1"/>
                          </a:solidFill>
                          <a:latin typeface="+mn-lt"/>
                          <a:ea typeface="+mn-ea"/>
                          <a:cs typeface="+mn-cs"/>
                        </a:rPr>
                        <a:t>The </a:t>
                      </a:r>
                      <a:r>
                        <a:rPr kumimoji="0" lang="en-US" altLang="zh-CN" sz="1800" kern="1200" baseline="0" dirty="0" err="1">
                          <a:solidFill>
                            <a:schemeClr val="dk1"/>
                          </a:solidFill>
                          <a:latin typeface="+mn-lt"/>
                          <a:ea typeface="+mn-ea"/>
                          <a:cs typeface="+mn-cs"/>
                        </a:rPr>
                        <a:t>InfoObject</a:t>
                      </a:r>
                      <a:r>
                        <a:rPr kumimoji="0" lang="en-US" altLang="zh-CN" sz="1800" kern="1200" baseline="0" dirty="0">
                          <a:solidFill>
                            <a:schemeClr val="dk1"/>
                          </a:solidFill>
                          <a:latin typeface="+mn-lt"/>
                          <a:ea typeface="+mn-ea"/>
                          <a:cs typeface="+mn-cs"/>
                        </a:rPr>
                        <a:t> is updated by reading the master data table of a characteristic that is included in the source with a key and a value and that contains the corresponding </a:t>
                      </a:r>
                      <a:r>
                        <a:rPr kumimoji="0" lang="en-US" altLang="zh-CN" sz="1800" kern="1200" baseline="0" dirty="0" err="1">
                          <a:solidFill>
                            <a:schemeClr val="dk1"/>
                          </a:solidFill>
                          <a:latin typeface="+mn-lt"/>
                          <a:ea typeface="+mn-ea"/>
                          <a:cs typeface="+mn-cs"/>
                        </a:rPr>
                        <a:t>InfoObject</a:t>
                      </a:r>
                      <a:r>
                        <a:rPr kumimoji="0" lang="en-US" altLang="zh-CN" sz="1800" kern="1200" baseline="0" dirty="0">
                          <a:solidFill>
                            <a:schemeClr val="dk1"/>
                          </a:solidFill>
                          <a:latin typeface="+mn-lt"/>
                          <a:ea typeface="+mn-ea"/>
                          <a:cs typeface="+mn-cs"/>
                        </a:rPr>
                        <a:t> as an attribute. </a:t>
                      </a:r>
                      <a:endParaRPr lang="zh-CN" altLang="en-US" dirty="0"/>
                    </a:p>
                  </a:txBody>
                  <a:tcPr/>
                </a:tc>
                <a:extLst>
                  <a:ext uri="{0D108BD9-81ED-4DB2-BD59-A6C34878D82A}">
                    <a16:rowId xmlns:a16="http://schemas.microsoft.com/office/drawing/2014/main" val="10003"/>
                  </a:ext>
                </a:extLst>
              </a:tr>
              <a:tr h="370840">
                <a:tc>
                  <a:txBody>
                    <a:bodyPr/>
                    <a:lstStyle/>
                    <a:p>
                      <a:pPr algn="l"/>
                      <a:r>
                        <a:rPr kumimoji="0" lang="en-US" altLang="zh-CN" sz="1800" kern="1200" baseline="0" dirty="0">
                          <a:solidFill>
                            <a:schemeClr val="dk1"/>
                          </a:solidFill>
                          <a:latin typeface="+mn-lt"/>
                          <a:ea typeface="+mn-ea"/>
                          <a:cs typeface="+mn-cs"/>
                        </a:rPr>
                        <a:t>Routines</a:t>
                      </a:r>
                      <a:endParaRPr lang="zh-CN" altLang="en-US" dirty="0"/>
                    </a:p>
                  </a:txBody>
                  <a:tcPr/>
                </a:tc>
                <a:tc>
                  <a:txBody>
                    <a:bodyPr/>
                    <a:lstStyle/>
                    <a:p>
                      <a:r>
                        <a:rPr kumimoji="0" lang="en-US" altLang="zh-CN" sz="1800" kern="1200" baseline="0" dirty="0">
                          <a:solidFill>
                            <a:schemeClr val="dk1"/>
                          </a:solidFill>
                          <a:latin typeface="+mn-lt"/>
                          <a:ea typeface="+mn-ea"/>
                          <a:cs typeface="+mn-cs"/>
                        </a:rPr>
                        <a:t>Routines are special code written to handle complex cases. There are start routines, end routines and expert routine .</a:t>
                      </a:r>
                      <a:endParaRPr lang="zh-CN" altLang="en-US" dirty="0"/>
                    </a:p>
                  </a:txBody>
                  <a:tcPr/>
                </a:tc>
                <a:extLst>
                  <a:ext uri="{0D108BD9-81ED-4DB2-BD59-A6C34878D82A}">
                    <a16:rowId xmlns:a16="http://schemas.microsoft.com/office/drawing/2014/main" val="10004"/>
                  </a:ext>
                </a:extLst>
              </a:tr>
              <a:tr h="370840">
                <a:tc>
                  <a:txBody>
                    <a:bodyPr/>
                    <a:lstStyle/>
                    <a:p>
                      <a:pPr algn="l"/>
                      <a:r>
                        <a:rPr kumimoji="0" lang="en-US" altLang="zh-CN" sz="1800" kern="1200" baseline="0" dirty="0">
                          <a:solidFill>
                            <a:schemeClr val="dk1"/>
                          </a:solidFill>
                          <a:latin typeface="+mn-lt"/>
                          <a:ea typeface="+mn-ea"/>
                          <a:cs typeface="+mn-cs"/>
                        </a:rPr>
                        <a:t>Formula</a:t>
                      </a:r>
                      <a:endParaRPr lang="zh-CN" altLang="en-US" dirty="0"/>
                    </a:p>
                  </a:txBody>
                  <a:tcPr/>
                </a:tc>
                <a:tc>
                  <a:txBody>
                    <a:bodyPr/>
                    <a:lstStyle/>
                    <a:p>
                      <a:r>
                        <a:rPr kumimoji="0" lang="en-US" altLang="zh-CN" sz="1800" kern="1200" baseline="0" dirty="0">
                          <a:solidFill>
                            <a:schemeClr val="dk1"/>
                          </a:solidFill>
                          <a:latin typeface="+mn-lt"/>
                          <a:ea typeface="+mn-ea"/>
                          <a:cs typeface="+mn-cs"/>
                        </a:rPr>
                        <a:t>The </a:t>
                      </a:r>
                      <a:r>
                        <a:rPr kumimoji="0" lang="en-US" altLang="zh-CN" sz="1800" kern="1200" baseline="0" dirty="0" err="1">
                          <a:solidFill>
                            <a:schemeClr val="dk1"/>
                          </a:solidFill>
                          <a:latin typeface="+mn-lt"/>
                          <a:ea typeface="+mn-ea"/>
                          <a:cs typeface="+mn-cs"/>
                        </a:rPr>
                        <a:t>InfoObject</a:t>
                      </a:r>
                      <a:r>
                        <a:rPr kumimoji="0" lang="en-US" altLang="zh-CN" sz="1800" kern="1200" baseline="0" dirty="0">
                          <a:solidFill>
                            <a:schemeClr val="dk1"/>
                          </a:solidFill>
                          <a:latin typeface="+mn-lt"/>
                          <a:ea typeface="+mn-ea"/>
                          <a:cs typeface="+mn-cs"/>
                        </a:rPr>
                        <a:t> is updated with a value determined using a formula. </a:t>
                      </a:r>
                      <a:endParaRPr lang="zh-CN"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dk1"/>
                          </a:solidFill>
                          <a:latin typeface="+mn-lt"/>
                          <a:ea typeface="+mn-ea"/>
                          <a:cs typeface="+mn-cs"/>
                        </a:rPr>
                        <a:t>Initial </a:t>
                      </a:r>
                    </a:p>
                  </a:txBody>
                  <a:tcPr/>
                </a:tc>
                <a:tc>
                  <a:txBody>
                    <a:bodyPr/>
                    <a:lstStyle/>
                    <a:p>
                      <a:r>
                        <a:rPr kumimoji="0" lang="en-US" altLang="zh-CN" sz="1800" kern="1200" baseline="0" dirty="0">
                          <a:solidFill>
                            <a:schemeClr val="dk1"/>
                          </a:solidFill>
                          <a:latin typeface="+mn-lt"/>
                          <a:ea typeface="+mn-ea"/>
                          <a:cs typeface="+mn-cs"/>
                        </a:rPr>
                        <a:t>The field is not filled. It remains empty for all the records. </a:t>
                      </a:r>
                      <a:endParaRPr lang="zh-CN" altLang="en-US" dirty="0"/>
                    </a:p>
                  </a:txBody>
                  <a:tcPr/>
                </a:tc>
                <a:extLst>
                  <a:ext uri="{0D108BD9-81ED-4DB2-BD59-A6C34878D82A}">
                    <a16:rowId xmlns:a16="http://schemas.microsoft.com/office/drawing/2014/main" val="10006"/>
                  </a:ext>
                </a:extLst>
              </a:tr>
            </a:tbl>
          </a:graphicData>
        </a:graphic>
      </p:graphicFrame>
      <p:sp>
        <p:nvSpPr>
          <p:cNvPr id="4" name="Slide Number Placeholder 3">
            <a:extLst>
              <a:ext uri="{FF2B5EF4-FFF2-40B4-BE49-F238E27FC236}">
                <a16:creationId xmlns:a16="http://schemas.microsoft.com/office/drawing/2014/main" id="{DEBAB097-65FB-4F86-8D0C-A45A61F1B606}"/>
              </a:ext>
            </a:extLst>
          </p:cNvPr>
          <p:cNvSpPr>
            <a:spLocks noGrp="1"/>
          </p:cNvSpPr>
          <p:nvPr>
            <p:ph type="sldNum" sz="quarter" idx="12"/>
          </p:nvPr>
        </p:nvSpPr>
        <p:spPr/>
        <p:txBody>
          <a:bodyPr/>
          <a:lstStyle/>
          <a:p>
            <a:fld id="{DB73B8A0-FFC5-45C9-A7E2-6556BDAB335D}" type="slidenum">
              <a:rPr lang="en-US" smtClean="0"/>
              <a:t>18</a:t>
            </a:fld>
            <a:endParaRPr lang="en-US"/>
          </a:p>
        </p:txBody>
      </p:sp>
    </p:spTree>
    <p:extLst>
      <p:ext uri="{BB962C8B-B14F-4D97-AF65-F5344CB8AC3E}">
        <p14:creationId xmlns:p14="http://schemas.microsoft.com/office/powerpoint/2010/main" val="363558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user\AppData\Roaming\Tencent\Users\55995107\QQ\WinTemp\RichOle\AZ($9J43]%C%}([GX%4KO]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4017" y="1100593"/>
            <a:ext cx="4104455" cy="465681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altLang="zh-CN" sz="2400" dirty="0"/>
              <a:t>E-commerce Aggregate Tables </a:t>
            </a:r>
            <a:endParaRPr lang="zh-CN" altLang="en-US" sz="2400" dirty="0"/>
          </a:p>
        </p:txBody>
      </p:sp>
      <p:pic>
        <p:nvPicPr>
          <p:cNvPr id="1026" name="Picture 2" descr="C:\Users\user\AppData\Roaming\Tencent\Users\55995107\QQ\WinTemp\RichOle\8[[4RZG5KOU6[VF80F1H8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355" y="1100593"/>
            <a:ext cx="3960440" cy="458111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ight Arrow 3"/>
          <p:cNvSpPr/>
          <p:nvPr/>
        </p:nvSpPr>
        <p:spPr>
          <a:xfrm>
            <a:off x="5580877" y="3391151"/>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950225" y="5757406"/>
            <a:ext cx="2952328" cy="369332"/>
          </a:xfrm>
          <a:prstGeom prst="rect">
            <a:avLst/>
          </a:prstGeom>
          <a:noFill/>
        </p:spPr>
        <p:txBody>
          <a:bodyPr wrap="square" rtlCol="0">
            <a:spAutoFit/>
          </a:bodyPr>
          <a:lstStyle/>
          <a:p>
            <a:r>
              <a:rPr lang="en-US" altLang="zh-CN" dirty="0"/>
              <a:t>Base fact and dimension</a:t>
            </a:r>
            <a:endParaRPr lang="zh-CN" altLang="en-US" dirty="0"/>
          </a:p>
        </p:txBody>
      </p:sp>
      <p:sp>
        <p:nvSpPr>
          <p:cNvPr id="8" name="TextBox 7"/>
          <p:cNvSpPr txBox="1"/>
          <p:nvPr/>
        </p:nvSpPr>
        <p:spPr>
          <a:xfrm>
            <a:off x="6641375" y="5758951"/>
            <a:ext cx="3600400" cy="646331"/>
          </a:xfrm>
          <a:prstGeom prst="rect">
            <a:avLst/>
          </a:prstGeom>
          <a:noFill/>
        </p:spPr>
        <p:txBody>
          <a:bodyPr wrap="square" rtlCol="0">
            <a:spAutoFit/>
          </a:bodyPr>
          <a:lstStyle/>
          <a:p>
            <a:r>
              <a:rPr lang="en-US" altLang="zh-CN" dirty="0"/>
              <a:t>Aggregation by region by month</a:t>
            </a:r>
            <a:endParaRPr lang="zh-CN" altLang="zh-CN" dirty="0"/>
          </a:p>
          <a:p>
            <a:endParaRPr lang="zh-CN" altLang="en-US" dirty="0"/>
          </a:p>
        </p:txBody>
      </p:sp>
      <p:sp>
        <p:nvSpPr>
          <p:cNvPr id="5" name="Slide Number Placeholder 4">
            <a:extLst>
              <a:ext uri="{FF2B5EF4-FFF2-40B4-BE49-F238E27FC236}">
                <a16:creationId xmlns:a16="http://schemas.microsoft.com/office/drawing/2014/main" id="{1248BCCD-C66F-403C-95A4-25808DA17935}"/>
              </a:ext>
            </a:extLst>
          </p:cNvPr>
          <p:cNvSpPr>
            <a:spLocks noGrp="1"/>
          </p:cNvSpPr>
          <p:nvPr>
            <p:ph type="sldNum" sz="quarter" idx="12"/>
          </p:nvPr>
        </p:nvSpPr>
        <p:spPr/>
        <p:txBody>
          <a:bodyPr/>
          <a:lstStyle/>
          <a:p>
            <a:fld id="{DB73B8A0-FFC5-45C9-A7E2-6556BDAB335D}" type="slidenum">
              <a:rPr lang="en-US" smtClean="0"/>
              <a:t>19</a:t>
            </a:fld>
            <a:endParaRPr lang="en-US"/>
          </a:p>
        </p:txBody>
      </p:sp>
    </p:spTree>
    <p:extLst>
      <p:ext uri="{BB962C8B-B14F-4D97-AF65-F5344CB8AC3E}">
        <p14:creationId xmlns:p14="http://schemas.microsoft.com/office/powerpoint/2010/main" val="459116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9EB8A-E74C-49E9-9A60-1B600A66FB83}"/>
              </a:ext>
            </a:extLst>
          </p:cNvPr>
          <p:cNvSpPr>
            <a:spLocks noGrp="1"/>
          </p:cNvSpPr>
          <p:nvPr>
            <p:ph type="title"/>
          </p:nvPr>
        </p:nvSpPr>
        <p:spPr>
          <a:xfrm>
            <a:off x="5411931" y="452718"/>
            <a:ext cx="4638903" cy="1400530"/>
          </a:xfrm>
        </p:spPr>
        <p:txBody>
          <a:bodyPr>
            <a:normAutofit/>
          </a:bodyPr>
          <a:lstStyle/>
          <a:p>
            <a:r>
              <a:rPr lang="en-US"/>
              <a:t>Outline</a:t>
            </a:r>
            <a:endParaRPr lang="en-IN" dirty="0"/>
          </a:p>
        </p:txBody>
      </p:sp>
      <p:sp>
        <p:nvSpPr>
          <p:cNvPr id="1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a:extLst>
              <a:ext uri="{FF2B5EF4-FFF2-40B4-BE49-F238E27FC236}">
                <a16:creationId xmlns:a16="http://schemas.microsoft.com/office/drawing/2014/main" id="{5DC2E05B-AF17-D00E-1552-EE4CF8DC7013}"/>
              </a:ext>
            </a:extLst>
          </p:cNvPr>
          <p:cNvPicPr>
            <a:picLocks noChangeAspect="1"/>
          </p:cNvPicPr>
          <p:nvPr/>
        </p:nvPicPr>
        <p:blipFill rotWithShape="1">
          <a:blip r:embed="rId3"/>
          <a:srcRect l="13040" r="46170"/>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5" name="Rectangle 14">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2B40391-42D8-4F73-992E-26EF6B48A5C4}"/>
              </a:ext>
            </a:extLst>
          </p:cNvPr>
          <p:cNvSpPr>
            <a:spLocks noGrp="1"/>
          </p:cNvSpPr>
          <p:nvPr>
            <p:ph type="sldNum" sz="quarter" idx="12"/>
          </p:nvPr>
        </p:nvSpPr>
        <p:spPr>
          <a:xfrm>
            <a:off x="10352540" y="295729"/>
            <a:ext cx="838199" cy="767687"/>
          </a:xfrm>
        </p:spPr>
        <p:txBody>
          <a:bodyPr>
            <a:normAutofit/>
          </a:bodyPr>
          <a:lstStyle/>
          <a:p>
            <a:pPr>
              <a:spcAft>
                <a:spcPts val="600"/>
              </a:spcAft>
            </a:pPr>
            <a:fld id="{DB73B8A0-FFC5-45C9-A7E2-6556BDAB335D}" type="slidenum">
              <a:rPr lang="en-US" smtClean="0"/>
              <a:pPr>
                <a:spcAft>
                  <a:spcPts val="600"/>
                </a:spcAft>
              </a:pPr>
              <a:t>2</a:t>
            </a:fld>
            <a:endParaRPr lang="en-US"/>
          </a:p>
        </p:txBody>
      </p:sp>
      <p:sp>
        <p:nvSpPr>
          <p:cNvPr id="3" name="Content Placeholder 2">
            <a:extLst>
              <a:ext uri="{FF2B5EF4-FFF2-40B4-BE49-F238E27FC236}">
                <a16:creationId xmlns:a16="http://schemas.microsoft.com/office/drawing/2014/main" id="{00C93A5F-2620-47E6-B826-AA3B737A5CEA}"/>
              </a:ext>
            </a:extLst>
          </p:cNvPr>
          <p:cNvSpPr>
            <a:spLocks noGrp="1"/>
          </p:cNvSpPr>
          <p:nvPr>
            <p:ph idx="1"/>
          </p:nvPr>
        </p:nvSpPr>
        <p:spPr>
          <a:xfrm>
            <a:off x="5410950" y="2052918"/>
            <a:ext cx="4638903" cy="4195481"/>
          </a:xfrm>
        </p:spPr>
        <p:txBody>
          <a:bodyPr>
            <a:normAutofit/>
          </a:bodyPr>
          <a:lstStyle/>
          <a:p>
            <a:r>
              <a:rPr lang="en-US" altLang="zh-CN"/>
              <a:t>Company Overview</a:t>
            </a:r>
          </a:p>
          <a:p>
            <a:r>
              <a:rPr lang="en-US" altLang="zh-CN"/>
              <a:t>Bus Matrix &amp; Star Schema</a:t>
            </a:r>
          </a:p>
          <a:p>
            <a:r>
              <a:rPr lang="en-US" altLang="zh-CN"/>
              <a:t>Conformed Dimensions</a:t>
            </a:r>
          </a:p>
          <a:p>
            <a:r>
              <a:rPr lang="en-US" altLang="zh-CN"/>
              <a:t>Transformation Rules</a:t>
            </a:r>
          </a:p>
          <a:p>
            <a:r>
              <a:rPr lang="en-US" altLang="zh-CN"/>
              <a:t>Aggregate Tables </a:t>
            </a:r>
          </a:p>
          <a:p>
            <a:r>
              <a:rPr lang="en-US" altLang="zh-CN"/>
              <a:t>Cube</a:t>
            </a:r>
          </a:p>
          <a:p>
            <a:r>
              <a:rPr lang="en-US" altLang="zh-CN"/>
              <a:t>Visualizations/Dashboards</a:t>
            </a:r>
          </a:p>
          <a:p>
            <a:r>
              <a:rPr lang="en-US" altLang="zh-CN"/>
              <a:t>Conclusion </a:t>
            </a:r>
          </a:p>
          <a:p>
            <a:endParaRPr lang="en-IN" dirty="0"/>
          </a:p>
        </p:txBody>
      </p:sp>
    </p:spTree>
    <p:extLst>
      <p:ext uri="{BB962C8B-B14F-4D97-AF65-F5344CB8AC3E}">
        <p14:creationId xmlns:p14="http://schemas.microsoft.com/office/powerpoint/2010/main" val="1148677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a:t>E-commerce Aggregate Table (cont.)</a:t>
            </a:r>
            <a:endParaRPr lang="zh-CN" altLang="en-US"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0457901"/>
              </p:ext>
            </p:extLst>
          </p:nvPr>
        </p:nvGraphicFramePr>
        <p:xfrm>
          <a:off x="958790" y="1725101"/>
          <a:ext cx="9676660" cy="3407797"/>
        </p:xfrm>
        <a:graphic>
          <a:graphicData uri="http://schemas.openxmlformats.org/drawingml/2006/table">
            <a:tbl>
              <a:tblPr firstRow="1" firstCol="1" bandRow="1">
                <a:tableStyleId>{21E4AEA4-8DFA-4A89-87EB-49C32662AFE0}</a:tableStyleId>
              </a:tblPr>
              <a:tblGrid>
                <a:gridCol w="955519">
                  <a:extLst>
                    <a:ext uri="{9D8B030D-6E8A-4147-A177-3AD203B41FA5}">
                      <a16:colId xmlns:a16="http://schemas.microsoft.com/office/drawing/2014/main" val="20000"/>
                    </a:ext>
                  </a:extLst>
                </a:gridCol>
                <a:gridCol w="699195">
                  <a:extLst>
                    <a:ext uri="{9D8B030D-6E8A-4147-A177-3AD203B41FA5}">
                      <a16:colId xmlns:a16="http://schemas.microsoft.com/office/drawing/2014/main" val="20001"/>
                    </a:ext>
                  </a:extLst>
                </a:gridCol>
                <a:gridCol w="827357">
                  <a:extLst>
                    <a:ext uri="{9D8B030D-6E8A-4147-A177-3AD203B41FA5}">
                      <a16:colId xmlns:a16="http://schemas.microsoft.com/office/drawing/2014/main" val="20002"/>
                    </a:ext>
                  </a:extLst>
                </a:gridCol>
                <a:gridCol w="826524">
                  <a:extLst>
                    <a:ext uri="{9D8B030D-6E8A-4147-A177-3AD203B41FA5}">
                      <a16:colId xmlns:a16="http://schemas.microsoft.com/office/drawing/2014/main" val="20003"/>
                    </a:ext>
                  </a:extLst>
                </a:gridCol>
                <a:gridCol w="826524">
                  <a:extLst>
                    <a:ext uri="{9D8B030D-6E8A-4147-A177-3AD203B41FA5}">
                      <a16:colId xmlns:a16="http://schemas.microsoft.com/office/drawing/2014/main" val="20004"/>
                    </a:ext>
                  </a:extLst>
                </a:gridCol>
                <a:gridCol w="709044">
                  <a:extLst>
                    <a:ext uri="{9D8B030D-6E8A-4147-A177-3AD203B41FA5}">
                      <a16:colId xmlns:a16="http://schemas.microsoft.com/office/drawing/2014/main" val="20005"/>
                    </a:ext>
                  </a:extLst>
                </a:gridCol>
                <a:gridCol w="709044">
                  <a:extLst>
                    <a:ext uri="{9D8B030D-6E8A-4147-A177-3AD203B41FA5}">
                      <a16:colId xmlns:a16="http://schemas.microsoft.com/office/drawing/2014/main" val="20006"/>
                    </a:ext>
                  </a:extLst>
                </a:gridCol>
                <a:gridCol w="709044">
                  <a:extLst>
                    <a:ext uri="{9D8B030D-6E8A-4147-A177-3AD203B41FA5}">
                      <a16:colId xmlns:a16="http://schemas.microsoft.com/office/drawing/2014/main" val="20007"/>
                    </a:ext>
                  </a:extLst>
                </a:gridCol>
                <a:gridCol w="708211">
                  <a:extLst>
                    <a:ext uri="{9D8B030D-6E8A-4147-A177-3AD203B41FA5}">
                      <a16:colId xmlns:a16="http://schemas.microsoft.com/office/drawing/2014/main" val="20008"/>
                    </a:ext>
                  </a:extLst>
                </a:gridCol>
                <a:gridCol w="413263">
                  <a:extLst>
                    <a:ext uri="{9D8B030D-6E8A-4147-A177-3AD203B41FA5}">
                      <a16:colId xmlns:a16="http://schemas.microsoft.com/office/drawing/2014/main" val="20009"/>
                    </a:ext>
                  </a:extLst>
                </a:gridCol>
                <a:gridCol w="413263">
                  <a:extLst>
                    <a:ext uri="{9D8B030D-6E8A-4147-A177-3AD203B41FA5}">
                      <a16:colId xmlns:a16="http://schemas.microsoft.com/office/drawing/2014/main" val="20010"/>
                    </a:ext>
                  </a:extLst>
                </a:gridCol>
                <a:gridCol w="469918">
                  <a:extLst>
                    <a:ext uri="{9D8B030D-6E8A-4147-A177-3AD203B41FA5}">
                      <a16:colId xmlns:a16="http://schemas.microsoft.com/office/drawing/2014/main" val="20011"/>
                    </a:ext>
                  </a:extLst>
                </a:gridCol>
                <a:gridCol w="469918">
                  <a:extLst>
                    <a:ext uri="{9D8B030D-6E8A-4147-A177-3AD203B41FA5}">
                      <a16:colId xmlns:a16="http://schemas.microsoft.com/office/drawing/2014/main" val="20012"/>
                    </a:ext>
                  </a:extLst>
                </a:gridCol>
                <a:gridCol w="469918">
                  <a:extLst>
                    <a:ext uri="{9D8B030D-6E8A-4147-A177-3AD203B41FA5}">
                      <a16:colId xmlns:a16="http://schemas.microsoft.com/office/drawing/2014/main" val="20013"/>
                    </a:ext>
                  </a:extLst>
                </a:gridCol>
                <a:gridCol w="469918">
                  <a:extLst>
                    <a:ext uri="{9D8B030D-6E8A-4147-A177-3AD203B41FA5}">
                      <a16:colId xmlns:a16="http://schemas.microsoft.com/office/drawing/2014/main" val="20014"/>
                    </a:ext>
                  </a:extLst>
                </a:gridCol>
              </a:tblGrid>
              <a:tr h="200459">
                <a:tc rowSpan="5">
                  <a:txBody>
                    <a:bodyPr/>
                    <a:lstStyle/>
                    <a:p>
                      <a:pPr algn="just">
                        <a:spcAft>
                          <a:spcPts val="0"/>
                        </a:spcAft>
                      </a:pPr>
                      <a:r>
                        <a:rPr lang="en-US" sz="1050" kern="100">
                          <a:effectLst/>
                        </a:rPr>
                        <a:t>Online Sales Transaction</a:t>
                      </a:r>
                      <a:endParaRPr lang="zh-CN" sz="1050" kern="100">
                        <a:effectLst/>
                        <a:latin typeface="Calibri"/>
                        <a:ea typeface="宋体"/>
                        <a:cs typeface="Times New Roman"/>
                      </a:endParaRPr>
                    </a:p>
                  </a:txBody>
                  <a:tcPr marL="68580" marR="68580" marT="0" marB="0"/>
                </a:tc>
                <a:tc gridSpan="4">
                  <a:txBody>
                    <a:bodyPr/>
                    <a:lstStyle/>
                    <a:p>
                      <a:pPr algn="ctr">
                        <a:spcAft>
                          <a:spcPts val="0"/>
                        </a:spcAft>
                      </a:pPr>
                      <a:r>
                        <a:rPr lang="en-US" sz="1050" kern="100">
                          <a:effectLst/>
                        </a:rPr>
                        <a:t>Product</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en-US" sz="1050" kern="100">
                          <a:effectLst/>
                        </a:rPr>
                        <a:t>Geography</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6">
                  <a:txBody>
                    <a:bodyPr/>
                    <a:lstStyle/>
                    <a:p>
                      <a:pPr algn="ctr">
                        <a:spcAft>
                          <a:spcPts val="0"/>
                        </a:spcAft>
                      </a:pPr>
                      <a:r>
                        <a:rPr lang="en-US" sz="1050" kern="100">
                          <a:effectLst/>
                        </a:rPr>
                        <a:t>Time</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00459">
                <a:tc vMerge="1">
                  <a:txBody>
                    <a:bodyPr/>
                    <a:lstStyle/>
                    <a:p>
                      <a:endParaRPr lang="zh-CN" altLang="en-US"/>
                    </a:p>
                  </a:txBody>
                  <a:tcPr/>
                </a:tc>
                <a:tc gridSpan="2">
                  <a:txBody>
                    <a:bodyPr/>
                    <a:lstStyle/>
                    <a:p>
                      <a:pPr algn="ctr">
                        <a:spcAft>
                          <a:spcPts val="0"/>
                        </a:spcAft>
                      </a:pPr>
                      <a:r>
                        <a:rPr lang="en-US" sz="1050" kern="100">
                          <a:effectLst/>
                        </a:rPr>
                        <a:t>Productline1</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1050" kern="100">
                          <a:effectLst/>
                        </a:rPr>
                        <a:t>Productline2</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gridSpan="4">
                  <a:txBody>
                    <a:bodyPr/>
                    <a:lstStyle/>
                    <a:p>
                      <a:pPr algn="ctr">
                        <a:spcAft>
                          <a:spcPts val="0"/>
                        </a:spcAft>
                      </a:pPr>
                      <a:r>
                        <a:rPr lang="en-US" sz="1050" kern="100">
                          <a:effectLst/>
                        </a:rPr>
                        <a:t>Worldwide</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spcAft>
                          <a:spcPts val="0"/>
                        </a:spcAft>
                      </a:pPr>
                      <a:r>
                        <a:rPr lang="en-US" sz="1050" kern="100">
                          <a:effectLst/>
                        </a:rPr>
                        <a:t>Year1</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en-US" sz="1050" kern="100">
                          <a:effectLst/>
                        </a:rPr>
                        <a:t>Year2</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400917">
                <a:tc vMerge="1">
                  <a:txBody>
                    <a:bodyPr/>
                    <a:lstStyle/>
                    <a:p>
                      <a:endParaRPr lang="zh-CN" altLang="en-US"/>
                    </a:p>
                  </a:txBody>
                  <a:tcPr/>
                </a:tc>
                <a:tc>
                  <a:txBody>
                    <a:bodyPr/>
                    <a:lstStyle/>
                    <a:p>
                      <a:pPr algn="ctr">
                        <a:spcAft>
                          <a:spcPts val="0"/>
                        </a:spcAft>
                      </a:pPr>
                      <a:r>
                        <a:rPr lang="en-US" sz="1050" kern="100">
                          <a:effectLst/>
                        </a:rPr>
                        <a:t>Product 1</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Product 2</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Product 1</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Product 2</a:t>
                      </a:r>
                      <a:endParaRPr lang="zh-CN" sz="1050" kern="100">
                        <a:effectLst/>
                        <a:latin typeface="Calibri"/>
                        <a:ea typeface="宋体"/>
                        <a:cs typeface="Times New Roman"/>
                      </a:endParaRPr>
                    </a:p>
                  </a:txBody>
                  <a:tcPr marL="68580" marR="68580" marT="0" marB="0" anchor="ctr"/>
                </a:tc>
                <a:tc gridSpan="2">
                  <a:txBody>
                    <a:bodyPr/>
                    <a:lstStyle/>
                    <a:p>
                      <a:pPr algn="ctr">
                        <a:spcAft>
                          <a:spcPts val="0"/>
                        </a:spcAft>
                      </a:pPr>
                      <a:r>
                        <a:rPr lang="en-US" sz="1050" kern="100" dirty="0">
                          <a:effectLst/>
                        </a:rPr>
                        <a:t>Country 1</a:t>
                      </a:r>
                      <a:endParaRPr lang="zh-CN" sz="1050" kern="100" dirty="0">
                        <a:effectLst/>
                        <a:latin typeface="Calibri"/>
                        <a:ea typeface="宋体"/>
                        <a:cs typeface="Times New Roman"/>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1050" kern="100">
                          <a:effectLst/>
                        </a:rPr>
                        <a:t>Country 2</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gridSpan="2">
                  <a:txBody>
                    <a:bodyPr/>
                    <a:lstStyle/>
                    <a:p>
                      <a:pPr algn="just">
                        <a:spcAft>
                          <a:spcPts val="0"/>
                        </a:spcAft>
                      </a:pPr>
                      <a:r>
                        <a:rPr lang="en-US" sz="1050" kern="100">
                          <a:effectLst/>
                        </a:rPr>
                        <a:t>Quarter 1</a:t>
                      </a:r>
                      <a:endParaRPr lang="zh-CN" sz="1050" kern="100">
                        <a:effectLst/>
                        <a:latin typeface="Calibri"/>
                        <a:ea typeface="宋体"/>
                        <a:cs typeface="Times New Roman"/>
                      </a:endParaRPr>
                    </a:p>
                  </a:txBody>
                  <a:tcPr marL="68580" marR="68580" marT="0" marB="0"/>
                </a:tc>
                <a:tc hMerge="1">
                  <a:txBody>
                    <a:bodyPr/>
                    <a:lstStyle/>
                    <a:p>
                      <a:endParaRPr lang="zh-CN" altLang="en-US"/>
                    </a:p>
                  </a:txBody>
                  <a:tcPr/>
                </a:tc>
                <a:tc gridSpan="2">
                  <a:txBody>
                    <a:bodyPr/>
                    <a:lstStyle/>
                    <a:p>
                      <a:pPr algn="just">
                        <a:spcAft>
                          <a:spcPts val="0"/>
                        </a:spcAft>
                      </a:pPr>
                      <a:r>
                        <a:rPr lang="en-US" sz="1050" kern="100">
                          <a:effectLst/>
                        </a:rPr>
                        <a:t>Quarter 2</a:t>
                      </a:r>
                      <a:endParaRPr lang="zh-CN" sz="1050" kern="100">
                        <a:effectLst/>
                        <a:latin typeface="Calibri"/>
                        <a:ea typeface="宋体"/>
                        <a:cs typeface="Times New Roman"/>
                      </a:endParaRPr>
                    </a:p>
                  </a:txBody>
                  <a:tcPr marL="68580" marR="68580" marT="0" marB="0"/>
                </a:tc>
                <a:tc hMerge="1">
                  <a:txBody>
                    <a:bodyPr/>
                    <a:lstStyle/>
                    <a:p>
                      <a:endParaRPr lang="zh-CN" altLang="en-US"/>
                    </a:p>
                  </a:txBody>
                  <a:tcPr/>
                </a:tc>
                <a:tc>
                  <a:txBody>
                    <a:bodyPr/>
                    <a:lstStyle/>
                    <a:p>
                      <a:pPr algn="just">
                        <a:spcAft>
                          <a:spcPts val="0"/>
                        </a:spcAft>
                      </a:pPr>
                      <a:r>
                        <a:rPr lang="en-US" sz="1050" kern="100">
                          <a:effectLst/>
                        </a:rPr>
                        <a:t>Q1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Q2</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2"/>
                  </a:ext>
                </a:extLst>
              </a:tr>
              <a:tr h="400917">
                <a:tc vMerge="1">
                  <a:txBody>
                    <a:bodyPr/>
                    <a:lstStyle/>
                    <a:p>
                      <a:endParaRPr lang="zh-CN" altLang="en-US"/>
                    </a:p>
                  </a:txBody>
                  <a:tcPr/>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ctr">
                        <a:spcAft>
                          <a:spcPts val="0"/>
                        </a:spcAft>
                      </a:pPr>
                      <a:r>
                        <a:rPr lang="en-US" sz="1050" kern="100">
                          <a:effectLst/>
                        </a:rPr>
                        <a:t>Region 1</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Region 2</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Region 1</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Region 2</a:t>
                      </a:r>
                      <a:endParaRPr lang="zh-CN" sz="1050" kern="100">
                        <a:effectLst/>
                        <a:latin typeface="Calibri"/>
                        <a:ea typeface="宋体"/>
                        <a:cs typeface="Times New Roman"/>
                      </a:endParaRPr>
                    </a:p>
                  </a:txBody>
                  <a:tcPr marL="68580" marR="68580" marT="0" marB="0" anchor="ctr"/>
                </a:tc>
                <a:tc gridSpan="2">
                  <a:txBody>
                    <a:bodyPr/>
                    <a:lstStyle/>
                    <a:p>
                      <a:pPr algn="just">
                        <a:spcAft>
                          <a:spcPts val="0"/>
                        </a:spcAft>
                      </a:pPr>
                      <a:r>
                        <a:rPr lang="en-US" sz="1050" kern="100">
                          <a:effectLst/>
                        </a:rPr>
                        <a:t>Month 1</a:t>
                      </a:r>
                      <a:endParaRPr lang="zh-CN" sz="1050" kern="100">
                        <a:effectLst/>
                        <a:latin typeface="Calibri"/>
                        <a:ea typeface="宋体"/>
                        <a:cs typeface="Times New Roman"/>
                      </a:endParaRPr>
                    </a:p>
                  </a:txBody>
                  <a:tcPr marL="68580" marR="68580" marT="0" marB="0"/>
                </a:tc>
                <a:tc hMerge="1">
                  <a:txBody>
                    <a:bodyPr/>
                    <a:lstStyle/>
                    <a:p>
                      <a:endParaRPr lang="zh-CN" altLang="en-US"/>
                    </a:p>
                  </a:txBody>
                  <a:tcPr/>
                </a:tc>
                <a:tc gridSpan="2">
                  <a:txBody>
                    <a:bodyPr/>
                    <a:lstStyle/>
                    <a:p>
                      <a:pPr algn="just">
                        <a:spcAft>
                          <a:spcPts val="0"/>
                        </a:spcAft>
                      </a:pPr>
                      <a:r>
                        <a:rPr lang="en-US" sz="1050" kern="100">
                          <a:effectLst/>
                        </a:rPr>
                        <a:t>Month 2 </a:t>
                      </a:r>
                      <a:endParaRPr lang="zh-CN" sz="1050" kern="100">
                        <a:effectLst/>
                        <a:latin typeface="Calibri"/>
                        <a:ea typeface="宋体"/>
                        <a:cs typeface="Times New Roman"/>
                      </a:endParaRPr>
                    </a:p>
                  </a:txBody>
                  <a:tcPr marL="68580" marR="68580" marT="0" marB="0"/>
                </a:tc>
                <a:tc hMerge="1">
                  <a:txBody>
                    <a:bodyPr/>
                    <a:lstStyle/>
                    <a:p>
                      <a:endParaRPr lang="zh-CN" altLang="en-US"/>
                    </a:p>
                  </a:txBody>
                  <a:tcPr/>
                </a:tc>
                <a:tc>
                  <a:txBody>
                    <a:bodyPr/>
                    <a:lstStyle/>
                    <a:p>
                      <a:pPr algn="just">
                        <a:spcAft>
                          <a:spcPts val="0"/>
                        </a:spcAft>
                      </a:pPr>
                      <a:r>
                        <a:rPr lang="en-US" sz="1050" kern="100">
                          <a:effectLst/>
                        </a:rPr>
                        <a:t>M1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M2</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3"/>
                  </a:ext>
                </a:extLst>
              </a:tr>
              <a:tr h="400917">
                <a:tc vMerge="1">
                  <a:txBody>
                    <a:bodyPr/>
                    <a:lstStyle/>
                    <a:p>
                      <a:endParaRPr lang="zh-CN" altLang="en-US"/>
                    </a:p>
                  </a:txBody>
                  <a:tcPr/>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D1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D2</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D1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D2</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D1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D2</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4"/>
                  </a:ext>
                </a:extLst>
              </a:tr>
              <a:tr h="200459">
                <a:tc>
                  <a:txBody>
                    <a:bodyPr/>
                    <a:lstStyle/>
                    <a:p>
                      <a:pPr algn="just">
                        <a:spcAft>
                          <a:spcPts val="0"/>
                        </a:spcAft>
                      </a:pPr>
                      <a:r>
                        <a:rPr lang="en-US" sz="1050" kern="100">
                          <a:effectLst/>
                        </a:rPr>
                        <a:t>Unit cost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5"/>
                  </a:ext>
                </a:extLst>
              </a:tr>
              <a:tr h="200459">
                <a:tc>
                  <a:txBody>
                    <a:bodyPr/>
                    <a:lstStyle/>
                    <a:p>
                      <a:pPr algn="just">
                        <a:spcAft>
                          <a:spcPts val="0"/>
                        </a:spcAft>
                      </a:pPr>
                      <a:r>
                        <a:rPr lang="en-US" sz="1050" kern="100">
                          <a:effectLst/>
                        </a:rPr>
                        <a:t>List price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6"/>
                  </a:ext>
                </a:extLst>
              </a:tr>
              <a:tr h="200459">
                <a:tc>
                  <a:txBody>
                    <a:bodyPr/>
                    <a:lstStyle/>
                    <a:p>
                      <a:pPr algn="just">
                        <a:spcAft>
                          <a:spcPts val="0"/>
                        </a:spcAft>
                      </a:pPr>
                      <a:r>
                        <a:rPr lang="en-US" sz="1050" kern="100">
                          <a:effectLst/>
                        </a:rPr>
                        <a:t>Quantity</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7"/>
                  </a:ext>
                </a:extLst>
              </a:tr>
              <a:tr h="400917">
                <a:tc>
                  <a:txBody>
                    <a:bodyPr/>
                    <a:lstStyle/>
                    <a:p>
                      <a:pPr algn="just">
                        <a:spcAft>
                          <a:spcPts val="0"/>
                        </a:spcAft>
                      </a:pPr>
                      <a:r>
                        <a:rPr lang="en-US" sz="1050" kern="100">
                          <a:effectLst/>
                        </a:rPr>
                        <a:t>Sales price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8"/>
                  </a:ext>
                </a:extLst>
              </a:tr>
              <a:tr h="400917">
                <a:tc>
                  <a:txBody>
                    <a:bodyPr/>
                    <a:lstStyle/>
                    <a:p>
                      <a:pPr algn="just">
                        <a:spcAft>
                          <a:spcPts val="0"/>
                        </a:spcAft>
                      </a:pPr>
                      <a:r>
                        <a:rPr lang="en-US" sz="1050" kern="100">
                          <a:effectLst/>
                        </a:rPr>
                        <a:t>Net profit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9"/>
                  </a:ext>
                </a:extLst>
              </a:tr>
              <a:tr h="400917">
                <a:tc>
                  <a:txBody>
                    <a:bodyPr/>
                    <a:lstStyle/>
                    <a:p>
                      <a:pPr algn="just">
                        <a:spcAft>
                          <a:spcPts val="0"/>
                        </a:spcAft>
                      </a:pPr>
                      <a:r>
                        <a:rPr lang="en-US" sz="1050" kern="100">
                          <a:effectLst/>
                        </a:rPr>
                        <a:t>Net revenue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tc>
                <a:extLst>
                  <a:ext uri="{0D108BD9-81ED-4DB2-BD59-A6C34878D82A}">
                    <a16:rowId xmlns:a16="http://schemas.microsoft.com/office/drawing/2014/main" val="10010"/>
                  </a:ext>
                </a:extLst>
              </a:tr>
            </a:tbl>
          </a:graphicData>
        </a:graphic>
      </p:graphicFrame>
      <p:sp>
        <p:nvSpPr>
          <p:cNvPr id="5" name="TextBox 4"/>
          <p:cNvSpPr txBox="1"/>
          <p:nvPr/>
        </p:nvSpPr>
        <p:spPr>
          <a:xfrm>
            <a:off x="3807528" y="5420564"/>
            <a:ext cx="4794934" cy="369332"/>
          </a:xfrm>
          <a:prstGeom prst="rect">
            <a:avLst/>
          </a:prstGeom>
          <a:noFill/>
        </p:spPr>
        <p:txBody>
          <a:bodyPr wrap="square" rtlCol="0">
            <a:spAutoFit/>
          </a:bodyPr>
          <a:lstStyle/>
          <a:p>
            <a:pPr algn="ctr"/>
            <a:r>
              <a:rPr lang="en-US" altLang="zh-CN" dirty="0"/>
              <a:t>Aggregate table with atomic facts</a:t>
            </a:r>
            <a:endParaRPr lang="zh-CN" altLang="en-US" dirty="0"/>
          </a:p>
        </p:txBody>
      </p:sp>
      <p:sp>
        <p:nvSpPr>
          <p:cNvPr id="6" name="Slide Number Placeholder 5">
            <a:extLst>
              <a:ext uri="{FF2B5EF4-FFF2-40B4-BE49-F238E27FC236}">
                <a16:creationId xmlns:a16="http://schemas.microsoft.com/office/drawing/2014/main" id="{1ABDC42E-5F2C-422F-B154-57F0A4A6A4E4}"/>
              </a:ext>
            </a:extLst>
          </p:cNvPr>
          <p:cNvSpPr>
            <a:spLocks noGrp="1"/>
          </p:cNvSpPr>
          <p:nvPr>
            <p:ph type="sldNum" sz="quarter" idx="12"/>
          </p:nvPr>
        </p:nvSpPr>
        <p:spPr/>
        <p:txBody>
          <a:bodyPr/>
          <a:lstStyle/>
          <a:p>
            <a:fld id="{DB73B8A0-FFC5-45C9-A7E2-6556BDAB335D}" type="slidenum">
              <a:rPr lang="en-US" smtClean="0"/>
              <a:t>20</a:t>
            </a:fld>
            <a:endParaRPr lang="en-US"/>
          </a:p>
        </p:txBody>
      </p:sp>
    </p:spTree>
    <p:extLst>
      <p:ext uri="{BB962C8B-B14F-4D97-AF65-F5344CB8AC3E}">
        <p14:creationId xmlns:p14="http://schemas.microsoft.com/office/powerpoint/2010/main" val="794362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a:t>E-commerce Aggregate Table (cont.)</a:t>
            </a:r>
            <a:endParaRPr lang="zh-CN" altLang="en-US"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4309940"/>
              </p:ext>
            </p:extLst>
          </p:nvPr>
        </p:nvGraphicFramePr>
        <p:xfrm>
          <a:off x="1851673" y="1168553"/>
          <a:ext cx="7292339" cy="2400300"/>
        </p:xfrm>
        <a:graphic>
          <a:graphicData uri="http://schemas.openxmlformats.org/drawingml/2006/table">
            <a:tbl>
              <a:tblPr firstRow="1" firstCol="1" bandRow="1">
                <a:tableStyleId>{21E4AEA4-8DFA-4A89-87EB-49C32662AFE0}</a:tableStyleId>
              </a:tblPr>
              <a:tblGrid>
                <a:gridCol w="1160650">
                  <a:extLst>
                    <a:ext uri="{9D8B030D-6E8A-4147-A177-3AD203B41FA5}">
                      <a16:colId xmlns:a16="http://schemas.microsoft.com/office/drawing/2014/main" val="20000"/>
                    </a:ext>
                  </a:extLst>
                </a:gridCol>
                <a:gridCol w="1160650">
                  <a:extLst>
                    <a:ext uri="{9D8B030D-6E8A-4147-A177-3AD203B41FA5}">
                      <a16:colId xmlns:a16="http://schemas.microsoft.com/office/drawing/2014/main" val="20001"/>
                    </a:ext>
                  </a:extLst>
                </a:gridCol>
                <a:gridCol w="1159481">
                  <a:extLst>
                    <a:ext uri="{9D8B030D-6E8A-4147-A177-3AD203B41FA5}">
                      <a16:colId xmlns:a16="http://schemas.microsoft.com/office/drawing/2014/main" val="20002"/>
                    </a:ext>
                  </a:extLst>
                </a:gridCol>
                <a:gridCol w="995844">
                  <a:extLst>
                    <a:ext uri="{9D8B030D-6E8A-4147-A177-3AD203B41FA5}">
                      <a16:colId xmlns:a16="http://schemas.microsoft.com/office/drawing/2014/main" val="20003"/>
                    </a:ext>
                  </a:extLst>
                </a:gridCol>
                <a:gridCol w="995844">
                  <a:extLst>
                    <a:ext uri="{9D8B030D-6E8A-4147-A177-3AD203B41FA5}">
                      <a16:colId xmlns:a16="http://schemas.microsoft.com/office/drawing/2014/main" val="20004"/>
                    </a:ext>
                  </a:extLst>
                </a:gridCol>
                <a:gridCol w="580325">
                  <a:extLst>
                    <a:ext uri="{9D8B030D-6E8A-4147-A177-3AD203B41FA5}">
                      <a16:colId xmlns:a16="http://schemas.microsoft.com/office/drawing/2014/main" val="20005"/>
                    </a:ext>
                  </a:extLst>
                </a:gridCol>
                <a:gridCol w="580325">
                  <a:extLst>
                    <a:ext uri="{9D8B030D-6E8A-4147-A177-3AD203B41FA5}">
                      <a16:colId xmlns:a16="http://schemas.microsoft.com/office/drawing/2014/main" val="20006"/>
                    </a:ext>
                  </a:extLst>
                </a:gridCol>
                <a:gridCol w="329610">
                  <a:extLst>
                    <a:ext uri="{9D8B030D-6E8A-4147-A177-3AD203B41FA5}">
                      <a16:colId xmlns:a16="http://schemas.microsoft.com/office/drawing/2014/main" val="20007"/>
                    </a:ext>
                  </a:extLst>
                </a:gridCol>
                <a:gridCol w="329610">
                  <a:extLst>
                    <a:ext uri="{9D8B030D-6E8A-4147-A177-3AD203B41FA5}">
                      <a16:colId xmlns:a16="http://schemas.microsoft.com/office/drawing/2014/main" val="20008"/>
                    </a:ext>
                  </a:extLst>
                </a:gridCol>
              </a:tblGrid>
              <a:tr h="0">
                <a:tc rowSpan="4">
                  <a:txBody>
                    <a:bodyPr/>
                    <a:lstStyle/>
                    <a:p>
                      <a:pPr algn="just">
                        <a:spcAft>
                          <a:spcPts val="0"/>
                        </a:spcAft>
                      </a:pPr>
                      <a:r>
                        <a:rPr lang="en-US" sz="1050" kern="100" dirty="0">
                          <a:effectLst/>
                        </a:rPr>
                        <a:t>Online Sales Transaction</a:t>
                      </a:r>
                      <a:endParaRPr lang="zh-CN" sz="1050" kern="100" dirty="0">
                        <a:effectLst/>
                        <a:latin typeface="Calibri"/>
                        <a:ea typeface="宋体"/>
                        <a:cs typeface="Times New Roman"/>
                      </a:endParaRPr>
                    </a:p>
                  </a:txBody>
                  <a:tcPr marL="68580" marR="68580" marT="0" marB="0"/>
                </a:tc>
                <a:tc gridSpan="2">
                  <a:txBody>
                    <a:bodyPr/>
                    <a:lstStyle/>
                    <a:p>
                      <a:pPr algn="ctr">
                        <a:spcAft>
                          <a:spcPts val="0"/>
                        </a:spcAft>
                      </a:pPr>
                      <a:r>
                        <a:rPr lang="en-US" sz="1050" kern="100">
                          <a:effectLst/>
                        </a:rPr>
                        <a:t>Product</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1050" kern="100">
                          <a:effectLst/>
                        </a:rPr>
                        <a:t>Geography</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gridSpan="4">
                  <a:txBody>
                    <a:bodyPr/>
                    <a:lstStyle/>
                    <a:p>
                      <a:pPr algn="ctr">
                        <a:spcAft>
                          <a:spcPts val="0"/>
                        </a:spcAft>
                      </a:pPr>
                      <a:r>
                        <a:rPr lang="en-US" sz="1050" kern="100">
                          <a:effectLst/>
                        </a:rPr>
                        <a:t>Time</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vMerge="1">
                  <a:txBody>
                    <a:bodyPr/>
                    <a:lstStyle/>
                    <a:p>
                      <a:endParaRPr lang="zh-CN" altLang="en-US"/>
                    </a:p>
                  </a:txBody>
                  <a:tcPr/>
                </a:tc>
                <a:tc>
                  <a:txBody>
                    <a:bodyPr/>
                    <a:lstStyle/>
                    <a:p>
                      <a:pPr algn="ctr">
                        <a:spcAft>
                          <a:spcPts val="0"/>
                        </a:spcAft>
                      </a:pPr>
                      <a:r>
                        <a:rPr lang="en-US" sz="1050" kern="100">
                          <a:effectLst/>
                        </a:rPr>
                        <a:t>Productline1</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Productline2</a:t>
                      </a:r>
                      <a:endParaRPr lang="zh-CN" sz="1050" kern="100">
                        <a:effectLst/>
                        <a:latin typeface="Calibri"/>
                        <a:ea typeface="宋体"/>
                        <a:cs typeface="Times New Roman"/>
                      </a:endParaRPr>
                    </a:p>
                  </a:txBody>
                  <a:tcPr marL="68580" marR="68580" marT="0" marB="0" anchor="ctr"/>
                </a:tc>
                <a:tc gridSpan="2">
                  <a:txBody>
                    <a:bodyPr/>
                    <a:lstStyle/>
                    <a:p>
                      <a:pPr algn="ctr">
                        <a:spcAft>
                          <a:spcPts val="0"/>
                        </a:spcAft>
                      </a:pPr>
                      <a:r>
                        <a:rPr lang="en-US" sz="1050" kern="100">
                          <a:effectLst/>
                        </a:rPr>
                        <a:t>Worldwide</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1050" kern="100">
                          <a:effectLst/>
                        </a:rPr>
                        <a:t>Year1</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1050" kern="100">
                          <a:effectLst/>
                        </a:rPr>
                        <a:t>Year2</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0">
                <a:tc vMerge="1">
                  <a:txBody>
                    <a:bodyPr/>
                    <a:lstStyle/>
                    <a:p>
                      <a:endParaRPr lang="zh-CN" altLang="en-US"/>
                    </a:p>
                  </a:txBody>
                  <a:tcP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ctr">
                        <a:spcAft>
                          <a:spcPts val="0"/>
                        </a:spcAft>
                      </a:pPr>
                      <a:r>
                        <a:rPr lang="en-US" sz="1050" kern="100">
                          <a:effectLst/>
                        </a:rPr>
                        <a:t>Country 1</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Country 2</a:t>
                      </a:r>
                      <a:endParaRPr lang="zh-CN" sz="1050" kern="100">
                        <a:effectLst/>
                        <a:latin typeface="Calibri"/>
                        <a:ea typeface="宋体"/>
                        <a:cs typeface="Times New Roman"/>
                      </a:endParaRPr>
                    </a:p>
                  </a:txBody>
                  <a:tcPr marL="68580" marR="68580" marT="0" marB="0" anchor="ctr"/>
                </a:tc>
                <a:tc>
                  <a:txBody>
                    <a:bodyPr/>
                    <a:lstStyle/>
                    <a:p>
                      <a:pPr algn="just">
                        <a:spcAft>
                          <a:spcPts val="0"/>
                        </a:spcAft>
                      </a:pPr>
                      <a:r>
                        <a:rPr lang="en-US" sz="1050" kern="100">
                          <a:effectLst/>
                        </a:rPr>
                        <a:t>Quarter 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Quarter 2</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Q1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Q2</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2"/>
                  </a:ext>
                </a:extLst>
              </a:tr>
              <a:tr h="0">
                <a:tc vMerge="1">
                  <a:txBody>
                    <a:bodyPr/>
                    <a:lstStyle/>
                    <a:p>
                      <a:endParaRPr lang="zh-CN" altLang="en-US"/>
                    </a:p>
                  </a:txBody>
                  <a:tcPr/>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Month 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Month 2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M1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M2</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3"/>
                  </a:ext>
                </a:extLst>
              </a:tr>
              <a:tr h="0">
                <a:tc>
                  <a:txBody>
                    <a:bodyPr/>
                    <a:lstStyle/>
                    <a:p>
                      <a:pPr algn="just">
                        <a:spcAft>
                          <a:spcPts val="0"/>
                        </a:spcAft>
                      </a:pPr>
                      <a:r>
                        <a:rPr lang="en-US" sz="1050" kern="100">
                          <a:effectLst/>
                        </a:rPr>
                        <a:t>Unit cost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4"/>
                  </a:ext>
                </a:extLst>
              </a:tr>
              <a:tr h="0">
                <a:tc>
                  <a:txBody>
                    <a:bodyPr/>
                    <a:lstStyle/>
                    <a:p>
                      <a:pPr algn="just">
                        <a:spcAft>
                          <a:spcPts val="0"/>
                        </a:spcAft>
                      </a:pPr>
                      <a:r>
                        <a:rPr lang="en-US" sz="1050" kern="100">
                          <a:effectLst/>
                        </a:rPr>
                        <a:t>List price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5"/>
                  </a:ext>
                </a:extLst>
              </a:tr>
              <a:tr h="0">
                <a:tc>
                  <a:txBody>
                    <a:bodyPr/>
                    <a:lstStyle/>
                    <a:p>
                      <a:pPr algn="just">
                        <a:spcAft>
                          <a:spcPts val="0"/>
                        </a:spcAft>
                      </a:pPr>
                      <a:r>
                        <a:rPr lang="en-US" sz="1050" kern="100" dirty="0">
                          <a:effectLst/>
                        </a:rPr>
                        <a:t>Quantity</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6"/>
                  </a:ext>
                </a:extLst>
              </a:tr>
              <a:tr h="0">
                <a:tc>
                  <a:txBody>
                    <a:bodyPr/>
                    <a:lstStyle/>
                    <a:p>
                      <a:pPr algn="just">
                        <a:spcAft>
                          <a:spcPts val="0"/>
                        </a:spcAft>
                      </a:pPr>
                      <a:r>
                        <a:rPr lang="en-US" sz="1050" kern="100">
                          <a:effectLst/>
                        </a:rPr>
                        <a:t>Sales price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tc>
                <a:extLst>
                  <a:ext uri="{0D108BD9-81ED-4DB2-BD59-A6C34878D82A}">
                    <a16:rowId xmlns:a16="http://schemas.microsoft.com/office/drawing/2014/main" val="10007"/>
                  </a:ext>
                </a:extLst>
              </a:tr>
              <a:tr h="0">
                <a:tc>
                  <a:txBody>
                    <a:bodyPr/>
                    <a:lstStyle/>
                    <a:p>
                      <a:pPr algn="just">
                        <a:spcAft>
                          <a:spcPts val="0"/>
                        </a:spcAft>
                      </a:pPr>
                      <a:r>
                        <a:rPr lang="en-US" sz="1050" kern="100">
                          <a:effectLst/>
                        </a:rPr>
                        <a:t>Net profit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8"/>
                  </a:ext>
                </a:extLst>
              </a:tr>
              <a:tr h="0">
                <a:tc>
                  <a:txBody>
                    <a:bodyPr/>
                    <a:lstStyle/>
                    <a:p>
                      <a:pPr algn="just">
                        <a:spcAft>
                          <a:spcPts val="0"/>
                        </a:spcAft>
                      </a:pPr>
                      <a:r>
                        <a:rPr lang="en-US" sz="1050" kern="100">
                          <a:effectLst/>
                        </a:rPr>
                        <a:t>Net revenue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9"/>
                  </a:ext>
                </a:extLst>
              </a:tr>
              <a:tr h="0">
                <a:tc>
                  <a:txBody>
                    <a:bodyPr/>
                    <a:lstStyle/>
                    <a:p>
                      <a:pPr algn="just">
                        <a:spcAft>
                          <a:spcPts val="0"/>
                        </a:spcAft>
                      </a:pPr>
                      <a:r>
                        <a:rPr lang="en-US" sz="1050" kern="100">
                          <a:effectLst/>
                        </a:rPr>
                        <a: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10"/>
                  </a:ext>
                </a:extLst>
              </a:tr>
              <a:tr h="0">
                <a:tc>
                  <a:txBody>
                    <a:bodyPr/>
                    <a:lstStyle/>
                    <a:p>
                      <a:pPr algn="just">
                        <a:spcAft>
                          <a:spcPts val="0"/>
                        </a:spcAft>
                      </a:pPr>
                      <a:r>
                        <a:rPr lang="en-US" sz="1050" kern="100">
                          <a:effectLst/>
                        </a:rPr>
                        <a: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11"/>
                  </a:ext>
                </a:extLst>
              </a:tr>
              <a:tr h="0">
                <a:tc>
                  <a:txBody>
                    <a:bodyPr/>
                    <a:lstStyle/>
                    <a:p>
                      <a:pPr algn="just">
                        <a:spcAft>
                          <a:spcPts val="0"/>
                        </a:spcAft>
                      </a:pPr>
                      <a:r>
                        <a:rPr lang="en-US" sz="1050" kern="100">
                          <a:effectLst/>
                        </a:rPr>
                        <a: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tc>
                <a:extLst>
                  <a:ext uri="{0D108BD9-81ED-4DB2-BD59-A6C34878D82A}">
                    <a16:rowId xmlns:a16="http://schemas.microsoft.com/office/drawing/2014/main" val="1001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235373200"/>
              </p:ext>
            </p:extLst>
          </p:nvPr>
        </p:nvGraphicFramePr>
        <p:xfrm>
          <a:off x="1851672" y="4113451"/>
          <a:ext cx="7292339" cy="2080260"/>
        </p:xfrm>
        <a:graphic>
          <a:graphicData uri="http://schemas.openxmlformats.org/drawingml/2006/table">
            <a:tbl>
              <a:tblPr firstRow="1" firstCol="1" bandRow="1">
                <a:tableStyleId>{21E4AEA4-8DFA-4A89-87EB-49C32662AFE0}</a:tableStyleId>
              </a:tblPr>
              <a:tblGrid>
                <a:gridCol w="1160650">
                  <a:extLst>
                    <a:ext uri="{9D8B030D-6E8A-4147-A177-3AD203B41FA5}">
                      <a16:colId xmlns:a16="http://schemas.microsoft.com/office/drawing/2014/main" val="20000"/>
                    </a:ext>
                  </a:extLst>
                </a:gridCol>
                <a:gridCol w="1160650">
                  <a:extLst>
                    <a:ext uri="{9D8B030D-6E8A-4147-A177-3AD203B41FA5}">
                      <a16:colId xmlns:a16="http://schemas.microsoft.com/office/drawing/2014/main" val="20001"/>
                    </a:ext>
                  </a:extLst>
                </a:gridCol>
                <a:gridCol w="1159481">
                  <a:extLst>
                    <a:ext uri="{9D8B030D-6E8A-4147-A177-3AD203B41FA5}">
                      <a16:colId xmlns:a16="http://schemas.microsoft.com/office/drawing/2014/main" val="20002"/>
                    </a:ext>
                  </a:extLst>
                </a:gridCol>
                <a:gridCol w="995844">
                  <a:extLst>
                    <a:ext uri="{9D8B030D-6E8A-4147-A177-3AD203B41FA5}">
                      <a16:colId xmlns:a16="http://schemas.microsoft.com/office/drawing/2014/main" val="20003"/>
                    </a:ext>
                  </a:extLst>
                </a:gridCol>
                <a:gridCol w="995844">
                  <a:extLst>
                    <a:ext uri="{9D8B030D-6E8A-4147-A177-3AD203B41FA5}">
                      <a16:colId xmlns:a16="http://schemas.microsoft.com/office/drawing/2014/main" val="20004"/>
                    </a:ext>
                  </a:extLst>
                </a:gridCol>
                <a:gridCol w="580325">
                  <a:extLst>
                    <a:ext uri="{9D8B030D-6E8A-4147-A177-3AD203B41FA5}">
                      <a16:colId xmlns:a16="http://schemas.microsoft.com/office/drawing/2014/main" val="20005"/>
                    </a:ext>
                  </a:extLst>
                </a:gridCol>
                <a:gridCol w="580325">
                  <a:extLst>
                    <a:ext uri="{9D8B030D-6E8A-4147-A177-3AD203B41FA5}">
                      <a16:colId xmlns:a16="http://schemas.microsoft.com/office/drawing/2014/main" val="20006"/>
                    </a:ext>
                  </a:extLst>
                </a:gridCol>
                <a:gridCol w="329610">
                  <a:extLst>
                    <a:ext uri="{9D8B030D-6E8A-4147-A177-3AD203B41FA5}">
                      <a16:colId xmlns:a16="http://schemas.microsoft.com/office/drawing/2014/main" val="20007"/>
                    </a:ext>
                  </a:extLst>
                </a:gridCol>
                <a:gridCol w="329610">
                  <a:extLst>
                    <a:ext uri="{9D8B030D-6E8A-4147-A177-3AD203B41FA5}">
                      <a16:colId xmlns:a16="http://schemas.microsoft.com/office/drawing/2014/main" val="20008"/>
                    </a:ext>
                  </a:extLst>
                </a:gridCol>
              </a:tblGrid>
              <a:tr h="0">
                <a:tc rowSpan="3">
                  <a:txBody>
                    <a:bodyPr/>
                    <a:lstStyle/>
                    <a:p>
                      <a:pPr algn="just">
                        <a:spcAft>
                          <a:spcPts val="0"/>
                        </a:spcAft>
                      </a:pPr>
                      <a:r>
                        <a:rPr lang="en-US" sz="1050" kern="100" dirty="0">
                          <a:effectLst/>
                        </a:rPr>
                        <a:t>Online Sales Transaction</a:t>
                      </a:r>
                      <a:endParaRPr lang="zh-CN" sz="1050" kern="100" dirty="0">
                        <a:effectLst/>
                        <a:latin typeface="Calibri"/>
                        <a:ea typeface="宋体"/>
                        <a:cs typeface="Times New Roman"/>
                      </a:endParaRPr>
                    </a:p>
                  </a:txBody>
                  <a:tcPr marL="68580" marR="68580" marT="0" marB="0"/>
                </a:tc>
                <a:tc gridSpan="2">
                  <a:txBody>
                    <a:bodyPr/>
                    <a:lstStyle/>
                    <a:p>
                      <a:pPr algn="ctr">
                        <a:spcAft>
                          <a:spcPts val="0"/>
                        </a:spcAft>
                      </a:pPr>
                      <a:r>
                        <a:rPr lang="en-US" sz="1050" kern="100" dirty="0">
                          <a:effectLst/>
                        </a:rPr>
                        <a:t>Product</a:t>
                      </a:r>
                      <a:endParaRPr lang="zh-CN" sz="1050" kern="100" dirty="0">
                        <a:effectLst/>
                        <a:latin typeface="Calibri"/>
                        <a:ea typeface="宋体"/>
                        <a:cs typeface="Times New Roman"/>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1050" kern="100">
                          <a:effectLst/>
                        </a:rPr>
                        <a:t>Geography</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gridSpan="4">
                  <a:txBody>
                    <a:bodyPr/>
                    <a:lstStyle/>
                    <a:p>
                      <a:pPr algn="ctr">
                        <a:spcAft>
                          <a:spcPts val="0"/>
                        </a:spcAft>
                      </a:pPr>
                      <a:r>
                        <a:rPr lang="en-US" sz="1050" kern="100">
                          <a:effectLst/>
                        </a:rPr>
                        <a:t>Time</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vMerge="1">
                  <a:txBody>
                    <a:bodyPr/>
                    <a:lstStyle/>
                    <a:p>
                      <a:endParaRPr lang="zh-CN" altLang="en-US"/>
                    </a:p>
                  </a:txBody>
                  <a:tcPr/>
                </a:tc>
                <a:tc>
                  <a:txBody>
                    <a:bodyPr/>
                    <a:lstStyle/>
                    <a:p>
                      <a:pPr algn="ctr">
                        <a:spcAft>
                          <a:spcPts val="0"/>
                        </a:spcAft>
                      </a:pPr>
                      <a:r>
                        <a:rPr lang="en-US" sz="1050" kern="100">
                          <a:effectLst/>
                        </a:rPr>
                        <a:t>Productline1</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Productline2</a:t>
                      </a:r>
                      <a:endParaRPr lang="zh-CN" sz="1050" kern="100">
                        <a:effectLst/>
                        <a:latin typeface="Calibri"/>
                        <a:ea typeface="宋体"/>
                        <a:cs typeface="Times New Roman"/>
                      </a:endParaRPr>
                    </a:p>
                  </a:txBody>
                  <a:tcPr marL="68580" marR="68580" marT="0" marB="0" anchor="ctr"/>
                </a:tc>
                <a:tc gridSpan="2">
                  <a:txBody>
                    <a:bodyPr/>
                    <a:lstStyle/>
                    <a:p>
                      <a:pPr algn="ctr">
                        <a:spcAft>
                          <a:spcPts val="0"/>
                        </a:spcAft>
                      </a:pPr>
                      <a:r>
                        <a:rPr lang="en-US" sz="1050" kern="100">
                          <a:effectLst/>
                        </a:rPr>
                        <a:t>Worldwide</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1050" kern="100" dirty="0">
                          <a:effectLst/>
                        </a:rPr>
                        <a:t>Year1</a:t>
                      </a:r>
                      <a:endParaRPr lang="zh-CN" sz="1050" kern="100" dirty="0">
                        <a:effectLst/>
                        <a:latin typeface="Calibri"/>
                        <a:ea typeface="宋体"/>
                        <a:cs typeface="Times New Roman"/>
                      </a:endParaRPr>
                    </a:p>
                  </a:txBody>
                  <a:tcPr marL="68580" marR="68580" marT="0" marB="0" anchor="ctr"/>
                </a:tc>
                <a:tc hMerge="1">
                  <a:txBody>
                    <a:bodyPr/>
                    <a:lstStyle/>
                    <a:p>
                      <a:endParaRPr lang="zh-CN" altLang="en-US"/>
                    </a:p>
                  </a:txBody>
                  <a:tcPr/>
                </a:tc>
                <a:tc gridSpan="2">
                  <a:txBody>
                    <a:bodyPr/>
                    <a:lstStyle/>
                    <a:p>
                      <a:pPr algn="ctr">
                        <a:spcAft>
                          <a:spcPts val="0"/>
                        </a:spcAft>
                      </a:pPr>
                      <a:r>
                        <a:rPr lang="en-US" sz="1050" kern="100">
                          <a:effectLst/>
                        </a:rPr>
                        <a:t>Year2</a:t>
                      </a:r>
                      <a:endParaRPr lang="zh-CN" sz="1050" kern="100">
                        <a:effectLst/>
                        <a:latin typeface="Calibri"/>
                        <a:ea typeface="宋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1"/>
                  </a:ext>
                </a:extLst>
              </a:tr>
              <a:tr h="0">
                <a:tc vMerge="1">
                  <a:txBody>
                    <a:bodyPr/>
                    <a:lstStyle/>
                    <a:p>
                      <a:endParaRPr lang="zh-CN" altLang="en-US"/>
                    </a:p>
                  </a:txBody>
                  <a:tcP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ctr">
                        <a:spcAft>
                          <a:spcPts val="0"/>
                        </a:spcAft>
                      </a:pPr>
                      <a:r>
                        <a:rPr lang="en-US" sz="1050" kern="100">
                          <a:effectLst/>
                        </a:rPr>
                        <a:t>Country 1</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Country 2</a:t>
                      </a:r>
                      <a:endParaRPr lang="zh-CN" sz="1050" kern="100">
                        <a:effectLst/>
                        <a:latin typeface="Calibri"/>
                        <a:ea typeface="宋体"/>
                        <a:cs typeface="Times New Roman"/>
                      </a:endParaRPr>
                    </a:p>
                  </a:txBody>
                  <a:tcPr marL="68580" marR="68580" marT="0" marB="0" anchor="ctr"/>
                </a:tc>
                <a:tc>
                  <a:txBody>
                    <a:bodyPr/>
                    <a:lstStyle/>
                    <a:p>
                      <a:pPr algn="just">
                        <a:spcAft>
                          <a:spcPts val="0"/>
                        </a:spcAft>
                      </a:pPr>
                      <a:r>
                        <a:rPr lang="en-US" sz="1050" kern="100">
                          <a:effectLst/>
                        </a:rPr>
                        <a:t>Quarter 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Quarter 2</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Q1</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Q2</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2"/>
                  </a:ext>
                </a:extLst>
              </a:tr>
              <a:tr h="0">
                <a:tc>
                  <a:txBody>
                    <a:bodyPr/>
                    <a:lstStyle/>
                    <a:p>
                      <a:pPr algn="just">
                        <a:spcAft>
                          <a:spcPts val="0"/>
                        </a:spcAft>
                      </a:pPr>
                      <a:r>
                        <a:rPr lang="en-US" sz="1050" kern="100">
                          <a:effectLst/>
                        </a:rPr>
                        <a:t>Unit cost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3"/>
                  </a:ext>
                </a:extLst>
              </a:tr>
              <a:tr h="0">
                <a:tc>
                  <a:txBody>
                    <a:bodyPr/>
                    <a:lstStyle/>
                    <a:p>
                      <a:pPr algn="just">
                        <a:spcAft>
                          <a:spcPts val="0"/>
                        </a:spcAft>
                      </a:pPr>
                      <a:r>
                        <a:rPr lang="en-US" sz="1050" kern="100">
                          <a:effectLst/>
                        </a:rPr>
                        <a:t>List price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4"/>
                  </a:ext>
                </a:extLst>
              </a:tr>
              <a:tr h="0">
                <a:tc>
                  <a:txBody>
                    <a:bodyPr/>
                    <a:lstStyle/>
                    <a:p>
                      <a:pPr algn="just">
                        <a:spcAft>
                          <a:spcPts val="0"/>
                        </a:spcAft>
                      </a:pPr>
                      <a:r>
                        <a:rPr lang="en-US" sz="1050" kern="100">
                          <a:effectLst/>
                        </a:rPr>
                        <a:t>Quantity</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5"/>
                  </a:ext>
                </a:extLst>
              </a:tr>
              <a:tr h="0">
                <a:tc>
                  <a:txBody>
                    <a:bodyPr/>
                    <a:lstStyle/>
                    <a:p>
                      <a:pPr algn="just">
                        <a:spcAft>
                          <a:spcPts val="0"/>
                        </a:spcAft>
                      </a:pPr>
                      <a:r>
                        <a:rPr lang="en-US" sz="1050" kern="100">
                          <a:effectLst/>
                        </a:rPr>
                        <a:t>Sales price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6"/>
                  </a:ext>
                </a:extLst>
              </a:tr>
              <a:tr h="0">
                <a:tc>
                  <a:txBody>
                    <a:bodyPr/>
                    <a:lstStyle/>
                    <a:p>
                      <a:pPr algn="just">
                        <a:spcAft>
                          <a:spcPts val="0"/>
                        </a:spcAft>
                      </a:pPr>
                      <a:r>
                        <a:rPr lang="en-US" sz="1050" kern="100">
                          <a:effectLst/>
                        </a:rPr>
                        <a:t>Net profit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7"/>
                  </a:ext>
                </a:extLst>
              </a:tr>
              <a:tr h="0">
                <a:tc>
                  <a:txBody>
                    <a:bodyPr/>
                    <a:lstStyle/>
                    <a:p>
                      <a:pPr algn="just">
                        <a:spcAft>
                          <a:spcPts val="0"/>
                        </a:spcAft>
                      </a:pPr>
                      <a:r>
                        <a:rPr lang="en-US" sz="1050" kern="100">
                          <a:effectLst/>
                        </a:rPr>
                        <a:t>Net revenue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8"/>
                  </a:ext>
                </a:extLst>
              </a:tr>
              <a:tr h="0">
                <a:tc>
                  <a:txBody>
                    <a:bodyPr/>
                    <a:lstStyle/>
                    <a:p>
                      <a:pPr algn="just">
                        <a:spcAft>
                          <a:spcPts val="0"/>
                        </a:spcAft>
                      </a:pPr>
                      <a:r>
                        <a:rPr lang="en-US" sz="1050" kern="100">
                          <a:effectLst/>
                        </a:rPr>
                        <a: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9"/>
                  </a:ext>
                </a:extLst>
              </a:tr>
              <a:tr h="0">
                <a:tc>
                  <a:txBody>
                    <a:bodyPr/>
                    <a:lstStyle/>
                    <a:p>
                      <a:pPr algn="just">
                        <a:spcAft>
                          <a:spcPts val="0"/>
                        </a:spcAft>
                      </a:pPr>
                      <a:r>
                        <a:rPr lang="en-US" sz="1050" kern="100">
                          <a:effectLst/>
                        </a:rPr>
                        <a: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10"/>
                  </a:ext>
                </a:extLst>
              </a:tr>
              <a:tr h="0">
                <a:tc>
                  <a:txBody>
                    <a:bodyPr/>
                    <a:lstStyle/>
                    <a:p>
                      <a:pPr algn="just">
                        <a:spcAft>
                          <a:spcPts val="0"/>
                        </a:spcAft>
                      </a:pPr>
                      <a:r>
                        <a:rPr lang="en-US" sz="1050" kern="100">
                          <a:effectLst/>
                        </a:rPr>
                        <a: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tc>
                <a:extLst>
                  <a:ext uri="{0D108BD9-81ED-4DB2-BD59-A6C34878D82A}">
                    <a16:rowId xmlns:a16="http://schemas.microsoft.com/office/drawing/2014/main" val="10011"/>
                  </a:ext>
                </a:extLst>
              </a:tr>
            </a:tbl>
          </a:graphicData>
        </a:graphic>
      </p:graphicFrame>
      <p:sp>
        <p:nvSpPr>
          <p:cNvPr id="6" name="TextBox 5"/>
          <p:cNvSpPr txBox="1"/>
          <p:nvPr/>
        </p:nvSpPr>
        <p:spPr>
          <a:xfrm>
            <a:off x="3143672" y="3623488"/>
            <a:ext cx="5904656" cy="276999"/>
          </a:xfrm>
          <a:prstGeom prst="rect">
            <a:avLst/>
          </a:prstGeom>
          <a:noFill/>
        </p:spPr>
        <p:txBody>
          <a:bodyPr wrap="square" rtlCol="0">
            <a:spAutoFit/>
          </a:bodyPr>
          <a:lstStyle/>
          <a:p>
            <a:r>
              <a:rPr lang="en-US" altLang="zh-CN" sz="1200" dirty="0"/>
              <a:t>Aggregate table by productline by country by month</a:t>
            </a:r>
            <a:endParaRPr lang="zh-CN" altLang="en-US" sz="1200" dirty="0"/>
          </a:p>
        </p:txBody>
      </p:sp>
      <p:sp>
        <p:nvSpPr>
          <p:cNvPr id="7" name="TextBox 6"/>
          <p:cNvSpPr txBox="1"/>
          <p:nvPr/>
        </p:nvSpPr>
        <p:spPr>
          <a:xfrm>
            <a:off x="3143672" y="6405282"/>
            <a:ext cx="6264696" cy="276999"/>
          </a:xfrm>
          <a:prstGeom prst="rect">
            <a:avLst/>
          </a:prstGeom>
          <a:noFill/>
        </p:spPr>
        <p:txBody>
          <a:bodyPr wrap="square" rtlCol="0">
            <a:spAutoFit/>
          </a:bodyPr>
          <a:lstStyle/>
          <a:p>
            <a:r>
              <a:rPr lang="en-US" altLang="zh-CN" sz="1200" dirty="0"/>
              <a:t>Aggregate table by productline by country by quarter</a:t>
            </a:r>
            <a:endParaRPr lang="zh-CN" altLang="en-US" sz="1200" dirty="0"/>
          </a:p>
        </p:txBody>
      </p:sp>
      <p:sp>
        <p:nvSpPr>
          <p:cNvPr id="8" name="Slide Number Placeholder 7">
            <a:extLst>
              <a:ext uri="{FF2B5EF4-FFF2-40B4-BE49-F238E27FC236}">
                <a16:creationId xmlns:a16="http://schemas.microsoft.com/office/drawing/2014/main" id="{F9E66FD0-5988-4CCA-ABE5-F82D7FD7E85F}"/>
              </a:ext>
            </a:extLst>
          </p:cNvPr>
          <p:cNvSpPr>
            <a:spLocks noGrp="1"/>
          </p:cNvSpPr>
          <p:nvPr>
            <p:ph type="sldNum" sz="quarter" idx="12"/>
          </p:nvPr>
        </p:nvSpPr>
        <p:spPr/>
        <p:txBody>
          <a:bodyPr/>
          <a:lstStyle/>
          <a:p>
            <a:fld id="{DB73B8A0-FFC5-45C9-A7E2-6556BDAB335D}" type="slidenum">
              <a:rPr lang="en-US" smtClean="0"/>
              <a:t>21</a:t>
            </a:fld>
            <a:endParaRPr lang="en-US"/>
          </a:p>
        </p:txBody>
      </p:sp>
    </p:spTree>
    <p:extLst>
      <p:ext uri="{BB962C8B-B14F-4D97-AF65-F5344CB8AC3E}">
        <p14:creationId xmlns:p14="http://schemas.microsoft.com/office/powerpoint/2010/main" val="1651236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a:t>E-commerce Cube</a:t>
            </a:r>
            <a:endParaRPr lang="zh-CN" altLang="en-US" sz="2400" dirty="0"/>
          </a:p>
        </p:txBody>
      </p:sp>
      <p:sp>
        <p:nvSpPr>
          <p:cNvPr id="3" name="TextBox 2">
            <a:extLst>
              <a:ext uri="{FF2B5EF4-FFF2-40B4-BE49-F238E27FC236}">
                <a16:creationId xmlns:a16="http://schemas.microsoft.com/office/drawing/2014/main" id="{4637F039-972F-456F-9B65-176E4B37E3C3}"/>
              </a:ext>
            </a:extLst>
          </p:cNvPr>
          <p:cNvSpPr txBox="1"/>
          <p:nvPr/>
        </p:nvSpPr>
        <p:spPr>
          <a:xfrm>
            <a:off x="4585972" y="2952882"/>
            <a:ext cx="1105440" cy="307777"/>
          </a:xfrm>
          <a:prstGeom prst="rect">
            <a:avLst/>
          </a:prstGeom>
          <a:noFill/>
        </p:spPr>
        <p:txBody>
          <a:bodyPr wrap="square" rtlCol="0">
            <a:spAutoFit/>
          </a:bodyPr>
          <a:lstStyle/>
          <a:p>
            <a:r>
              <a:rPr lang="en-US" sz="1400" dirty="0"/>
              <a:t>Kitchen</a:t>
            </a:r>
            <a:endParaRPr lang="en-IN" sz="1400" dirty="0"/>
          </a:p>
        </p:txBody>
      </p:sp>
      <p:sp>
        <p:nvSpPr>
          <p:cNvPr id="5" name="TextBox 4">
            <a:extLst>
              <a:ext uri="{FF2B5EF4-FFF2-40B4-BE49-F238E27FC236}">
                <a16:creationId xmlns:a16="http://schemas.microsoft.com/office/drawing/2014/main" id="{2BBA7DBE-B17A-4424-BC8E-C8179B387980}"/>
              </a:ext>
            </a:extLst>
          </p:cNvPr>
          <p:cNvSpPr txBox="1"/>
          <p:nvPr/>
        </p:nvSpPr>
        <p:spPr>
          <a:xfrm>
            <a:off x="4678533" y="4408734"/>
            <a:ext cx="892376" cy="307777"/>
          </a:xfrm>
          <a:prstGeom prst="rect">
            <a:avLst/>
          </a:prstGeom>
          <a:noFill/>
        </p:spPr>
        <p:txBody>
          <a:bodyPr wrap="square" rtlCol="0">
            <a:spAutoFit/>
          </a:bodyPr>
          <a:lstStyle/>
          <a:p>
            <a:r>
              <a:rPr lang="en-US" sz="1400" dirty="0"/>
              <a:t>Lighting</a:t>
            </a:r>
            <a:endParaRPr lang="en-IN" sz="1400" dirty="0"/>
          </a:p>
        </p:txBody>
      </p:sp>
      <p:sp>
        <p:nvSpPr>
          <p:cNvPr id="6" name="TextBox 5">
            <a:extLst>
              <a:ext uri="{FF2B5EF4-FFF2-40B4-BE49-F238E27FC236}">
                <a16:creationId xmlns:a16="http://schemas.microsoft.com/office/drawing/2014/main" id="{A2D11E8D-C764-4F3E-983C-F044C168D085}"/>
              </a:ext>
            </a:extLst>
          </p:cNvPr>
          <p:cNvSpPr txBox="1"/>
          <p:nvPr/>
        </p:nvSpPr>
        <p:spPr>
          <a:xfrm>
            <a:off x="4470077" y="3616549"/>
            <a:ext cx="1173332" cy="307777"/>
          </a:xfrm>
          <a:prstGeom prst="rect">
            <a:avLst/>
          </a:prstGeom>
          <a:noFill/>
        </p:spPr>
        <p:txBody>
          <a:bodyPr wrap="square" rtlCol="0">
            <a:spAutoFit/>
          </a:bodyPr>
          <a:lstStyle/>
          <a:p>
            <a:r>
              <a:rPr lang="en-US" sz="1400" dirty="0"/>
              <a:t>Bathroom</a:t>
            </a:r>
            <a:endParaRPr lang="en-IN" sz="1400" dirty="0"/>
          </a:p>
        </p:txBody>
      </p:sp>
      <p:pic>
        <p:nvPicPr>
          <p:cNvPr id="7" name="Picture 6">
            <a:extLst>
              <a:ext uri="{FF2B5EF4-FFF2-40B4-BE49-F238E27FC236}">
                <a16:creationId xmlns:a16="http://schemas.microsoft.com/office/drawing/2014/main" id="{6E97302D-8B85-4916-877F-F2883F2420E6}"/>
              </a:ext>
            </a:extLst>
          </p:cNvPr>
          <p:cNvPicPr>
            <a:picLocks noChangeAspect="1"/>
          </p:cNvPicPr>
          <p:nvPr/>
        </p:nvPicPr>
        <p:blipFill>
          <a:blip r:embed="rId2"/>
          <a:stretch>
            <a:fillRect/>
          </a:stretch>
        </p:blipFill>
        <p:spPr>
          <a:xfrm>
            <a:off x="4678533" y="1379451"/>
            <a:ext cx="5163845" cy="5163845"/>
          </a:xfrm>
          <a:prstGeom prst="rect">
            <a:avLst/>
          </a:prstGeom>
        </p:spPr>
      </p:pic>
      <p:sp>
        <p:nvSpPr>
          <p:cNvPr id="10" name="TextBox 9">
            <a:extLst>
              <a:ext uri="{FF2B5EF4-FFF2-40B4-BE49-F238E27FC236}">
                <a16:creationId xmlns:a16="http://schemas.microsoft.com/office/drawing/2014/main" id="{6FA22619-B588-4EDD-BD42-30B02D10B0DE}"/>
              </a:ext>
            </a:extLst>
          </p:cNvPr>
          <p:cNvSpPr txBox="1"/>
          <p:nvPr/>
        </p:nvSpPr>
        <p:spPr>
          <a:xfrm>
            <a:off x="8708171" y="4889229"/>
            <a:ext cx="754602" cy="307777"/>
          </a:xfrm>
          <a:prstGeom prst="rect">
            <a:avLst/>
          </a:prstGeom>
          <a:noFill/>
        </p:spPr>
        <p:txBody>
          <a:bodyPr wrap="square" rtlCol="0">
            <a:spAutoFit/>
          </a:bodyPr>
          <a:lstStyle/>
          <a:p>
            <a:r>
              <a:rPr lang="en-US" sz="1400" dirty="0"/>
              <a:t>Japan</a:t>
            </a:r>
            <a:endParaRPr lang="en-IN" sz="1400" dirty="0"/>
          </a:p>
        </p:txBody>
      </p:sp>
      <p:sp>
        <p:nvSpPr>
          <p:cNvPr id="11" name="TextBox 10">
            <a:extLst>
              <a:ext uri="{FF2B5EF4-FFF2-40B4-BE49-F238E27FC236}">
                <a16:creationId xmlns:a16="http://schemas.microsoft.com/office/drawing/2014/main" id="{10641ACF-108F-4F4A-B0DD-536DDD1DDF0C}"/>
              </a:ext>
            </a:extLst>
          </p:cNvPr>
          <p:cNvSpPr txBox="1"/>
          <p:nvPr/>
        </p:nvSpPr>
        <p:spPr>
          <a:xfrm>
            <a:off x="8197047" y="5321299"/>
            <a:ext cx="754602" cy="307777"/>
          </a:xfrm>
          <a:prstGeom prst="rect">
            <a:avLst/>
          </a:prstGeom>
          <a:noFill/>
        </p:spPr>
        <p:txBody>
          <a:bodyPr wrap="square" rtlCol="0">
            <a:spAutoFit/>
          </a:bodyPr>
          <a:lstStyle/>
          <a:p>
            <a:r>
              <a:rPr lang="en-US" sz="1400" dirty="0"/>
              <a:t>China</a:t>
            </a:r>
            <a:endParaRPr lang="en-IN" sz="1400" dirty="0"/>
          </a:p>
        </p:txBody>
      </p:sp>
      <p:sp>
        <p:nvSpPr>
          <p:cNvPr id="12" name="TextBox 11">
            <a:extLst>
              <a:ext uri="{FF2B5EF4-FFF2-40B4-BE49-F238E27FC236}">
                <a16:creationId xmlns:a16="http://schemas.microsoft.com/office/drawing/2014/main" id="{7081DF33-B4E5-44D1-A1A5-F7B698D07FBB}"/>
              </a:ext>
            </a:extLst>
          </p:cNvPr>
          <p:cNvSpPr txBox="1"/>
          <p:nvPr/>
        </p:nvSpPr>
        <p:spPr>
          <a:xfrm>
            <a:off x="7602244" y="5753369"/>
            <a:ext cx="754602" cy="307777"/>
          </a:xfrm>
          <a:prstGeom prst="rect">
            <a:avLst/>
          </a:prstGeom>
          <a:noFill/>
        </p:spPr>
        <p:txBody>
          <a:bodyPr wrap="square" rtlCol="0">
            <a:spAutoFit/>
          </a:bodyPr>
          <a:lstStyle/>
          <a:p>
            <a:r>
              <a:rPr lang="en-US" sz="1400" dirty="0"/>
              <a:t>US</a:t>
            </a:r>
            <a:endParaRPr lang="en-IN" sz="1400" dirty="0"/>
          </a:p>
        </p:txBody>
      </p:sp>
      <p:sp>
        <p:nvSpPr>
          <p:cNvPr id="13" name="TextBox 12">
            <a:extLst>
              <a:ext uri="{FF2B5EF4-FFF2-40B4-BE49-F238E27FC236}">
                <a16:creationId xmlns:a16="http://schemas.microsoft.com/office/drawing/2014/main" id="{AE3C5577-8210-4959-8D45-8FE518197214}"/>
              </a:ext>
            </a:extLst>
          </p:cNvPr>
          <p:cNvSpPr txBox="1"/>
          <p:nvPr/>
        </p:nvSpPr>
        <p:spPr>
          <a:xfrm>
            <a:off x="6277336" y="5703145"/>
            <a:ext cx="754602" cy="307777"/>
          </a:xfrm>
          <a:prstGeom prst="rect">
            <a:avLst/>
          </a:prstGeom>
          <a:noFill/>
        </p:spPr>
        <p:txBody>
          <a:bodyPr wrap="square" rtlCol="0">
            <a:spAutoFit/>
          </a:bodyPr>
          <a:lstStyle/>
          <a:p>
            <a:r>
              <a:rPr lang="en-US" sz="1400" dirty="0" err="1"/>
              <a:t>Qtr</a:t>
            </a:r>
            <a:r>
              <a:rPr lang="en-US" sz="1400" dirty="0"/>
              <a:t> 3</a:t>
            </a:r>
            <a:endParaRPr lang="en-IN" sz="1400" dirty="0"/>
          </a:p>
        </p:txBody>
      </p:sp>
      <p:sp>
        <p:nvSpPr>
          <p:cNvPr id="14" name="TextBox 13">
            <a:extLst>
              <a:ext uri="{FF2B5EF4-FFF2-40B4-BE49-F238E27FC236}">
                <a16:creationId xmlns:a16="http://schemas.microsoft.com/office/drawing/2014/main" id="{6BEB417E-CC6F-42C9-B6B1-56CEABA4765D}"/>
              </a:ext>
            </a:extLst>
          </p:cNvPr>
          <p:cNvSpPr txBox="1"/>
          <p:nvPr/>
        </p:nvSpPr>
        <p:spPr>
          <a:xfrm>
            <a:off x="5691412" y="5263508"/>
            <a:ext cx="754602" cy="307777"/>
          </a:xfrm>
          <a:prstGeom prst="rect">
            <a:avLst/>
          </a:prstGeom>
          <a:noFill/>
        </p:spPr>
        <p:txBody>
          <a:bodyPr wrap="square" rtlCol="0">
            <a:spAutoFit/>
          </a:bodyPr>
          <a:lstStyle/>
          <a:p>
            <a:r>
              <a:rPr lang="en-US" sz="1400" dirty="0" err="1"/>
              <a:t>Qtr</a:t>
            </a:r>
            <a:r>
              <a:rPr lang="en-US" sz="1400" dirty="0"/>
              <a:t> 2</a:t>
            </a:r>
            <a:endParaRPr lang="en-IN" sz="1400" dirty="0"/>
          </a:p>
        </p:txBody>
      </p:sp>
      <p:sp>
        <p:nvSpPr>
          <p:cNvPr id="15" name="TextBox 14">
            <a:extLst>
              <a:ext uri="{FF2B5EF4-FFF2-40B4-BE49-F238E27FC236}">
                <a16:creationId xmlns:a16="http://schemas.microsoft.com/office/drawing/2014/main" id="{61DAE164-5A28-43D1-9649-1D2DDD100E1A}"/>
              </a:ext>
            </a:extLst>
          </p:cNvPr>
          <p:cNvSpPr txBox="1"/>
          <p:nvPr/>
        </p:nvSpPr>
        <p:spPr>
          <a:xfrm>
            <a:off x="5138692" y="4889230"/>
            <a:ext cx="754602" cy="307777"/>
          </a:xfrm>
          <a:prstGeom prst="rect">
            <a:avLst/>
          </a:prstGeom>
          <a:noFill/>
        </p:spPr>
        <p:txBody>
          <a:bodyPr wrap="square" rtlCol="0">
            <a:spAutoFit/>
          </a:bodyPr>
          <a:lstStyle/>
          <a:p>
            <a:r>
              <a:rPr lang="en-US" sz="1400" dirty="0" err="1"/>
              <a:t>Qtr</a:t>
            </a:r>
            <a:r>
              <a:rPr lang="en-US" sz="1000" dirty="0"/>
              <a:t> 1</a:t>
            </a:r>
            <a:endParaRPr lang="en-IN" sz="1000" dirty="0"/>
          </a:p>
        </p:txBody>
      </p:sp>
      <p:sp>
        <p:nvSpPr>
          <p:cNvPr id="17" name="Slide Number Placeholder 16">
            <a:extLst>
              <a:ext uri="{FF2B5EF4-FFF2-40B4-BE49-F238E27FC236}">
                <a16:creationId xmlns:a16="http://schemas.microsoft.com/office/drawing/2014/main" id="{2CFC18B4-EEB4-4985-B5E6-1605499305E0}"/>
              </a:ext>
            </a:extLst>
          </p:cNvPr>
          <p:cNvSpPr>
            <a:spLocks noGrp="1"/>
          </p:cNvSpPr>
          <p:nvPr>
            <p:ph type="sldNum" sz="quarter" idx="12"/>
          </p:nvPr>
        </p:nvSpPr>
        <p:spPr/>
        <p:txBody>
          <a:bodyPr/>
          <a:lstStyle/>
          <a:p>
            <a:fld id="{DB73B8A0-FFC5-45C9-A7E2-6556BDAB335D}" type="slidenum">
              <a:rPr lang="en-US" smtClean="0"/>
              <a:t>22</a:t>
            </a:fld>
            <a:endParaRPr lang="en-US"/>
          </a:p>
        </p:txBody>
      </p:sp>
    </p:spTree>
    <p:extLst>
      <p:ext uri="{BB962C8B-B14F-4D97-AF65-F5344CB8AC3E}">
        <p14:creationId xmlns:p14="http://schemas.microsoft.com/office/powerpoint/2010/main" val="391933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a:t>E-commerce Cube(</a:t>
            </a:r>
            <a:r>
              <a:rPr lang="en-US" altLang="zh-CN" sz="2400" dirty="0" err="1"/>
              <a:t>con’t</a:t>
            </a:r>
            <a:r>
              <a:rPr lang="en-US" altLang="zh-CN" sz="2400" dirty="0"/>
              <a:t>)</a:t>
            </a:r>
            <a:endParaRPr lang="zh-CN" altLang="en-US" sz="2400" dirty="0"/>
          </a:p>
        </p:txBody>
      </p:sp>
      <p:pic>
        <p:nvPicPr>
          <p:cNvPr id="4" name="Picture 1" descr="C:\Users\user\AppData\Roaming\Tencent\Users\55995107\QQ\WinTemp\RichOle\S5}Q]35N0Y95PE23YW7_97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355" y="1936783"/>
            <a:ext cx="2720912" cy="2160240"/>
          </a:xfrm>
          <a:prstGeom prst="rect">
            <a:avLst/>
          </a:prstGeom>
          <a:noFill/>
          <a:extLst>
            <a:ext uri="{909E8E84-426E-40dd-AFC4-6F175D3DCCD1}">
              <a14:hiddenFill xmlns="" xmlns:a14="http://schemas.microsoft.com/office/drawing/2010/main">
                <a:solidFill>
                  <a:srgbClr val="FFFFFF"/>
                </a:solidFill>
              </a14:hiddenFill>
            </a:ext>
          </a:extLst>
        </p:spPr>
      </p:pic>
      <p:pic>
        <p:nvPicPr>
          <p:cNvPr id="2049" name="Picture 1" descr="C:\Users\user\AppData\Roaming\Tencent\Users\55995107\QQ\WinTemp\RichOle\6AKPPRU~2H8AC[XXX2H`0[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1864" y="1988840"/>
            <a:ext cx="2730640" cy="2160240"/>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C:\Users\user\AppData\Roaming\Tencent\Users\55995107\QQ\WinTemp\RichOle\K]M93C8Y)TIN@W$]GB1XX]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5469" y="1988840"/>
            <a:ext cx="2433112" cy="2160240"/>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C:\Users\user\AppData\Roaming\Tencent\Users\55995107\QQ\WinTemp\RichOle\T]1$XTI3O63(HI%IDSEMXY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9658" y="4344607"/>
            <a:ext cx="4788431" cy="25410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C:\Users\user\AppData\Roaming\Tencent\Users\55995107\QQ\WinTemp\RichOle\O`3~H~A92X21T9CGAXN$@W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2007" y="4097023"/>
            <a:ext cx="742950" cy="276225"/>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1378AD6-0153-47B1-8991-BCA24041D140}"/>
              </a:ext>
            </a:extLst>
          </p:cNvPr>
          <p:cNvPicPr>
            <a:picLocks noChangeAspect="1"/>
          </p:cNvPicPr>
          <p:nvPr/>
        </p:nvPicPr>
        <p:blipFill>
          <a:blip r:embed="rId7"/>
          <a:stretch>
            <a:fillRect/>
          </a:stretch>
        </p:blipFill>
        <p:spPr>
          <a:xfrm>
            <a:off x="736107" y="2592279"/>
            <a:ext cx="400881" cy="133627"/>
          </a:xfrm>
          <a:prstGeom prst="rect">
            <a:avLst/>
          </a:prstGeom>
        </p:spPr>
      </p:pic>
      <p:pic>
        <p:nvPicPr>
          <p:cNvPr id="10" name="Picture 9">
            <a:extLst>
              <a:ext uri="{FF2B5EF4-FFF2-40B4-BE49-F238E27FC236}">
                <a16:creationId xmlns:a16="http://schemas.microsoft.com/office/drawing/2014/main" id="{8BBC816C-55EF-44B9-9150-950DB86F13EA}"/>
              </a:ext>
            </a:extLst>
          </p:cNvPr>
          <p:cNvPicPr>
            <a:picLocks noChangeAspect="1"/>
          </p:cNvPicPr>
          <p:nvPr/>
        </p:nvPicPr>
        <p:blipFill>
          <a:blip r:embed="rId7"/>
          <a:stretch>
            <a:fillRect/>
          </a:stretch>
        </p:blipFill>
        <p:spPr>
          <a:xfrm>
            <a:off x="736107" y="3078185"/>
            <a:ext cx="400881" cy="133627"/>
          </a:xfrm>
          <a:prstGeom prst="rect">
            <a:avLst/>
          </a:prstGeom>
        </p:spPr>
      </p:pic>
      <p:pic>
        <p:nvPicPr>
          <p:cNvPr id="11" name="Picture 10">
            <a:extLst>
              <a:ext uri="{FF2B5EF4-FFF2-40B4-BE49-F238E27FC236}">
                <a16:creationId xmlns:a16="http://schemas.microsoft.com/office/drawing/2014/main" id="{853CAB82-F61D-4E8C-B874-102D75B90223}"/>
              </a:ext>
            </a:extLst>
          </p:cNvPr>
          <p:cNvPicPr>
            <a:picLocks noChangeAspect="1"/>
          </p:cNvPicPr>
          <p:nvPr/>
        </p:nvPicPr>
        <p:blipFill>
          <a:blip r:embed="rId7"/>
          <a:stretch>
            <a:fillRect/>
          </a:stretch>
        </p:blipFill>
        <p:spPr>
          <a:xfrm>
            <a:off x="646111" y="3632530"/>
            <a:ext cx="490877" cy="163626"/>
          </a:xfrm>
          <a:prstGeom prst="rect">
            <a:avLst/>
          </a:prstGeom>
        </p:spPr>
      </p:pic>
      <p:pic>
        <p:nvPicPr>
          <p:cNvPr id="12" name="Picture 11">
            <a:extLst>
              <a:ext uri="{FF2B5EF4-FFF2-40B4-BE49-F238E27FC236}">
                <a16:creationId xmlns:a16="http://schemas.microsoft.com/office/drawing/2014/main" id="{AC6B9538-57CD-46F4-BF02-1AD5EC097C62}"/>
              </a:ext>
            </a:extLst>
          </p:cNvPr>
          <p:cNvPicPr>
            <a:picLocks noChangeAspect="1"/>
          </p:cNvPicPr>
          <p:nvPr/>
        </p:nvPicPr>
        <p:blipFill>
          <a:blip r:embed="rId7"/>
          <a:stretch>
            <a:fillRect/>
          </a:stretch>
        </p:blipFill>
        <p:spPr>
          <a:xfrm>
            <a:off x="4930483" y="2342818"/>
            <a:ext cx="502652" cy="249461"/>
          </a:xfrm>
          <a:prstGeom prst="rect">
            <a:avLst/>
          </a:prstGeom>
        </p:spPr>
      </p:pic>
      <p:pic>
        <p:nvPicPr>
          <p:cNvPr id="13" name="Picture 12">
            <a:extLst>
              <a:ext uri="{FF2B5EF4-FFF2-40B4-BE49-F238E27FC236}">
                <a16:creationId xmlns:a16="http://schemas.microsoft.com/office/drawing/2014/main" id="{C1D83F75-FBEB-4779-97D8-CDC5548F4663}"/>
              </a:ext>
            </a:extLst>
          </p:cNvPr>
          <p:cNvPicPr>
            <a:picLocks noChangeAspect="1"/>
          </p:cNvPicPr>
          <p:nvPr/>
        </p:nvPicPr>
        <p:blipFill>
          <a:blip r:embed="rId7"/>
          <a:stretch>
            <a:fillRect/>
          </a:stretch>
        </p:blipFill>
        <p:spPr>
          <a:xfrm flipV="1">
            <a:off x="5019258" y="2750001"/>
            <a:ext cx="502652" cy="201578"/>
          </a:xfrm>
          <a:prstGeom prst="rect">
            <a:avLst/>
          </a:prstGeom>
        </p:spPr>
      </p:pic>
      <p:pic>
        <p:nvPicPr>
          <p:cNvPr id="14" name="Picture 13">
            <a:extLst>
              <a:ext uri="{FF2B5EF4-FFF2-40B4-BE49-F238E27FC236}">
                <a16:creationId xmlns:a16="http://schemas.microsoft.com/office/drawing/2014/main" id="{D684F1E1-0896-4B78-9BEC-C3C34828AEF5}"/>
              </a:ext>
            </a:extLst>
          </p:cNvPr>
          <p:cNvPicPr>
            <a:picLocks noChangeAspect="1"/>
          </p:cNvPicPr>
          <p:nvPr/>
        </p:nvPicPr>
        <p:blipFill>
          <a:blip r:embed="rId7"/>
          <a:stretch>
            <a:fillRect/>
          </a:stretch>
        </p:blipFill>
        <p:spPr>
          <a:xfrm>
            <a:off x="4871863" y="3181018"/>
            <a:ext cx="650047" cy="249461"/>
          </a:xfrm>
          <a:prstGeom prst="rect">
            <a:avLst/>
          </a:prstGeom>
        </p:spPr>
      </p:pic>
      <p:pic>
        <p:nvPicPr>
          <p:cNvPr id="15" name="Picture 14">
            <a:extLst>
              <a:ext uri="{FF2B5EF4-FFF2-40B4-BE49-F238E27FC236}">
                <a16:creationId xmlns:a16="http://schemas.microsoft.com/office/drawing/2014/main" id="{2DD070E3-633E-44EC-9767-A5DE01AD6778}"/>
              </a:ext>
            </a:extLst>
          </p:cNvPr>
          <p:cNvPicPr>
            <a:picLocks noChangeAspect="1"/>
          </p:cNvPicPr>
          <p:nvPr/>
        </p:nvPicPr>
        <p:blipFill>
          <a:blip r:embed="rId7"/>
          <a:stretch>
            <a:fillRect/>
          </a:stretch>
        </p:blipFill>
        <p:spPr>
          <a:xfrm>
            <a:off x="9405468" y="2534361"/>
            <a:ext cx="546399" cy="249461"/>
          </a:xfrm>
          <a:prstGeom prst="rect">
            <a:avLst/>
          </a:prstGeom>
        </p:spPr>
      </p:pic>
      <p:pic>
        <p:nvPicPr>
          <p:cNvPr id="16" name="Picture 15">
            <a:extLst>
              <a:ext uri="{FF2B5EF4-FFF2-40B4-BE49-F238E27FC236}">
                <a16:creationId xmlns:a16="http://schemas.microsoft.com/office/drawing/2014/main" id="{576527C6-7E5E-4206-ABBD-F675E33E1277}"/>
              </a:ext>
            </a:extLst>
          </p:cNvPr>
          <p:cNvPicPr>
            <a:picLocks noChangeAspect="1"/>
          </p:cNvPicPr>
          <p:nvPr/>
        </p:nvPicPr>
        <p:blipFill>
          <a:blip r:embed="rId7"/>
          <a:stretch>
            <a:fillRect/>
          </a:stretch>
        </p:blipFill>
        <p:spPr>
          <a:xfrm>
            <a:off x="3890315" y="5462738"/>
            <a:ext cx="546399" cy="249461"/>
          </a:xfrm>
          <a:prstGeom prst="rect">
            <a:avLst/>
          </a:prstGeom>
        </p:spPr>
      </p:pic>
      <p:pic>
        <p:nvPicPr>
          <p:cNvPr id="17" name="Picture 16">
            <a:extLst>
              <a:ext uri="{FF2B5EF4-FFF2-40B4-BE49-F238E27FC236}">
                <a16:creationId xmlns:a16="http://schemas.microsoft.com/office/drawing/2014/main" id="{58CF048B-A797-4905-80AE-BCCADCDA2FA0}"/>
              </a:ext>
            </a:extLst>
          </p:cNvPr>
          <p:cNvPicPr>
            <a:picLocks noChangeAspect="1"/>
          </p:cNvPicPr>
          <p:nvPr/>
        </p:nvPicPr>
        <p:blipFill>
          <a:blip r:embed="rId7"/>
          <a:stretch>
            <a:fillRect/>
          </a:stretch>
        </p:blipFill>
        <p:spPr>
          <a:xfrm>
            <a:off x="3889658" y="5880058"/>
            <a:ext cx="646831" cy="249461"/>
          </a:xfrm>
          <a:prstGeom prst="rect">
            <a:avLst/>
          </a:prstGeom>
        </p:spPr>
      </p:pic>
      <p:pic>
        <p:nvPicPr>
          <p:cNvPr id="18" name="Picture 17">
            <a:extLst>
              <a:ext uri="{FF2B5EF4-FFF2-40B4-BE49-F238E27FC236}">
                <a16:creationId xmlns:a16="http://schemas.microsoft.com/office/drawing/2014/main" id="{0962AD25-4763-4217-9548-45E5E51E0890}"/>
              </a:ext>
            </a:extLst>
          </p:cNvPr>
          <p:cNvPicPr>
            <a:picLocks noChangeAspect="1"/>
          </p:cNvPicPr>
          <p:nvPr/>
        </p:nvPicPr>
        <p:blipFill>
          <a:blip r:embed="rId7"/>
          <a:stretch>
            <a:fillRect/>
          </a:stretch>
        </p:blipFill>
        <p:spPr>
          <a:xfrm>
            <a:off x="3890315" y="4926893"/>
            <a:ext cx="546399" cy="249461"/>
          </a:xfrm>
          <a:prstGeom prst="rect">
            <a:avLst/>
          </a:prstGeom>
        </p:spPr>
      </p:pic>
      <p:pic>
        <p:nvPicPr>
          <p:cNvPr id="19" name="Picture 18">
            <a:extLst>
              <a:ext uri="{FF2B5EF4-FFF2-40B4-BE49-F238E27FC236}">
                <a16:creationId xmlns:a16="http://schemas.microsoft.com/office/drawing/2014/main" id="{4D521779-CEA2-4690-AAC2-48845552E2F9}"/>
              </a:ext>
            </a:extLst>
          </p:cNvPr>
          <p:cNvPicPr>
            <a:picLocks noChangeAspect="1"/>
          </p:cNvPicPr>
          <p:nvPr/>
        </p:nvPicPr>
        <p:blipFill>
          <a:blip r:embed="rId7"/>
          <a:stretch>
            <a:fillRect/>
          </a:stretch>
        </p:blipFill>
        <p:spPr>
          <a:xfrm>
            <a:off x="4042715" y="5615138"/>
            <a:ext cx="546399" cy="249461"/>
          </a:xfrm>
          <a:prstGeom prst="rect">
            <a:avLst/>
          </a:prstGeom>
        </p:spPr>
      </p:pic>
      <p:pic>
        <p:nvPicPr>
          <p:cNvPr id="20" name="Picture 19">
            <a:extLst>
              <a:ext uri="{FF2B5EF4-FFF2-40B4-BE49-F238E27FC236}">
                <a16:creationId xmlns:a16="http://schemas.microsoft.com/office/drawing/2014/main" id="{37978C43-3A82-4611-84FD-EDAFA7C497FC}"/>
              </a:ext>
            </a:extLst>
          </p:cNvPr>
          <p:cNvPicPr>
            <a:picLocks noChangeAspect="1"/>
          </p:cNvPicPr>
          <p:nvPr/>
        </p:nvPicPr>
        <p:blipFill>
          <a:blip r:embed="rId7"/>
          <a:stretch>
            <a:fillRect/>
          </a:stretch>
        </p:blipFill>
        <p:spPr>
          <a:xfrm>
            <a:off x="7965568" y="6172647"/>
            <a:ext cx="443887" cy="249461"/>
          </a:xfrm>
          <a:prstGeom prst="rect">
            <a:avLst/>
          </a:prstGeom>
        </p:spPr>
      </p:pic>
      <p:pic>
        <p:nvPicPr>
          <p:cNvPr id="21" name="Picture 20">
            <a:extLst>
              <a:ext uri="{FF2B5EF4-FFF2-40B4-BE49-F238E27FC236}">
                <a16:creationId xmlns:a16="http://schemas.microsoft.com/office/drawing/2014/main" id="{21F481CF-44C8-483C-A2A7-05D1742EB26A}"/>
              </a:ext>
            </a:extLst>
          </p:cNvPr>
          <p:cNvPicPr>
            <a:picLocks noChangeAspect="1"/>
          </p:cNvPicPr>
          <p:nvPr/>
        </p:nvPicPr>
        <p:blipFill>
          <a:blip r:embed="rId7"/>
          <a:stretch>
            <a:fillRect/>
          </a:stretch>
        </p:blipFill>
        <p:spPr>
          <a:xfrm>
            <a:off x="8187512" y="5880058"/>
            <a:ext cx="443887" cy="249461"/>
          </a:xfrm>
          <a:prstGeom prst="rect">
            <a:avLst/>
          </a:prstGeom>
        </p:spPr>
      </p:pic>
      <p:sp>
        <p:nvSpPr>
          <p:cNvPr id="6" name="TextBox 5">
            <a:extLst>
              <a:ext uri="{FF2B5EF4-FFF2-40B4-BE49-F238E27FC236}">
                <a16:creationId xmlns:a16="http://schemas.microsoft.com/office/drawing/2014/main" id="{667E5FAF-A07E-4823-8D54-709F074DC876}"/>
              </a:ext>
            </a:extLst>
          </p:cNvPr>
          <p:cNvSpPr txBox="1"/>
          <p:nvPr/>
        </p:nvSpPr>
        <p:spPr>
          <a:xfrm>
            <a:off x="620355" y="2592279"/>
            <a:ext cx="606630" cy="215444"/>
          </a:xfrm>
          <a:prstGeom prst="rect">
            <a:avLst/>
          </a:prstGeom>
          <a:noFill/>
        </p:spPr>
        <p:txBody>
          <a:bodyPr wrap="square" rtlCol="0">
            <a:spAutoFit/>
          </a:bodyPr>
          <a:lstStyle/>
          <a:p>
            <a:r>
              <a:rPr lang="en-US" sz="800" dirty="0">
                <a:solidFill>
                  <a:schemeClr val="bg1"/>
                </a:solidFill>
              </a:rPr>
              <a:t>Kitchen</a:t>
            </a:r>
            <a:endParaRPr lang="en-IN" sz="800" dirty="0">
              <a:solidFill>
                <a:schemeClr val="bg1"/>
              </a:solidFill>
            </a:endParaRPr>
          </a:p>
        </p:txBody>
      </p:sp>
      <p:sp>
        <p:nvSpPr>
          <p:cNvPr id="23" name="TextBox 22">
            <a:extLst>
              <a:ext uri="{FF2B5EF4-FFF2-40B4-BE49-F238E27FC236}">
                <a16:creationId xmlns:a16="http://schemas.microsoft.com/office/drawing/2014/main" id="{32C4C09E-B957-487D-A001-96812A2542DF}"/>
              </a:ext>
            </a:extLst>
          </p:cNvPr>
          <p:cNvSpPr txBox="1"/>
          <p:nvPr/>
        </p:nvSpPr>
        <p:spPr>
          <a:xfrm>
            <a:off x="572345" y="3057499"/>
            <a:ext cx="635018" cy="338554"/>
          </a:xfrm>
          <a:prstGeom prst="rect">
            <a:avLst/>
          </a:prstGeom>
          <a:noFill/>
        </p:spPr>
        <p:txBody>
          <a:bodyPr wrap="square" rtlCol="0">
            <a:spAutoFit/>
          </a:bodyPr>
          <a:lstStyle/>
          <a:p>
            <a:r>
              <a:rPr lang="en-US" sz="800" dirty="0">
                <a:solidFill>
                  <a:schemeClr val="bg1"/>
                </a:solidFill>
              </a:rPr>
              <a:t>Bathroom</a:t>
            </a:r>
            <a:endParaRPr lang="en-IN" sz="800" dirty="0">
              <a:solidFill>
                <a:schemeClr val="bg1"/>
              </a:solidFill>
            </a:endParaRPr>
          </a:p>
        </p:txBody>
      </p:sp>
      <p:sp>
        <p:nvSpPr>
          <p:cNvPr id="24" name="TextBox 23">
            <a:extLst>
              <a:ext uri="{FF2B5EF4-FFF2-40B4-BE49-F238E27FC236}">
                <a16:creationId xmlns:a16="http://schemas.microsoft.com/office/drawing/2014/main" id="{58655075-5043-462D-95FE-E6DB1CB3511F}"/>
              </a:ext>
            </a:extLst>
          </p:cNvPr>
          <p:cNvSpPr txBox="1"/>
          <p:nvPr/>
        </p:nvSpPr>
        <p:spPr>
          <a:xfrm>
            <a:off x="588234" y="3553672"/>
            <a:ext cx="606630" cy="215444"/>
          </a:xfrm>
          <a:prstGeom prst="rect">
            <a:avLst/>
          </a:prstGeom>
          <a:noFill/>
        </p:spPr>
        <p:txBody>
          <a:bodyPr wrap="square" rtlCol="0">
            <a:spAutoFit/>
          </a:bodyPr>
          <a:lstStyle/>
          <a:p>
            <a:r>
              <a:rPr lang="en-US" sz="800" dirty="0">
                <a:solidFill>
                  <a:schemeClr val="bg1"/>
                </a:solidFill>
              </a:rPr>
              <a:t>Lighting</a:t>
            </a:r>
            <a:endParaRPr lang="en-IN" sz="800" dirty="0">
              <a:solidFill>
                <a:schemeClr val="bg1"/>
              </a:solidFill>
            </a:endParaRPr>
          </a:p>
        </p:txBody>
      </p:sp>
      <p:pic>
        <p:nvPicPr>
          <p:cNvPr id="8" name="Picture 7">
            <a:extLst>
              <a:ext uri="{FF2B5EF4-FFF2-40B4-BE49-F238E27FC236}">
                <a16:creationId xmlns:a16="http://schemas.microsoft.com/office/drawing/2014/main" id="{0C99DB64-7B83-4660-83E3-4E8CC25774F5}"/>
              </a:ext>
            </a:extLst>
          </p:cNvPr>
          <p:cNvPicPr>
            <a:picLocks noChangeAspect="1"/>
          </p:cNvPicPr>
          <p:nvPr/>
        </p:nvPicPr>
        <p:blipFill>
          <a:blip r:embed="rId8"/>
          <a:stretch>
            <a:fillRect/>
          </a:stretch>
        </p:blipFill>
        <p:spPr>
          <a:xfrm>
            <a:off x="4987709" y="2213305"/>
            <a:ext cx="485775" cy="1419225"/>
          </a:xfrm>
          <a:prstGeom prst="rect">
            <a:avLst/>
          </a:prstGeom>
        </p:spPr>
      </p:pic>
      <p:pic>
        <p:nvPicPr>
          <p:cNvPr id="22" name="Picture 21">
            <a:extLst>
              <a:ext uri="{FF2B5EF4-FFF2-40B4-BE49-F238E27FC236}">
                <a16:creationId xmlns:a16="http://schemas.microsoft.com/office/drawing/2014/main" id="{777CDDC8-F4FB-41A6-B617-0668260584A7}"/>
              </a:ext>
            </a:extLst>
          </p:cNvPr>
          <p:cNvPicPr>
            <a:picLocks noChangeAspect="1"/>
          </p:cNvPicPr>
          <p:nvPr/>
        </p:nvPicPr>
        <p:blipFill>
          <a:blip r:embed="rId8"/>
          <a:stretch>
            <a:fillRect/>
          </a:stretch>
        </p:blipFill>
        <p:spPr>
          <a:xfrm>
            <a:off x="4035900" y="4877855"/>
            <a:ext cx="485775" cy="1419225"/>
          </a:xfrm>
          <a:prstGeom prst="rect">
            <a:avLst/>
          </a:prstGeom>
        </p:spPr>
      </p:pic>
      <p:pic>
        <p:nvPicPr>
          <p:cNvPr id="29" name="Picture 28">
            <a:extLst>
              <a:ext uri="{FF2B5EF4-FFF2-40B4-BE49-F238E27FC236}">
                <a16:creationId xmlns:a16="http://schemas.microsoft.com/office/drawing/2014/main" id="{95E56F0F-270D-4AD7-B2C3-1C12E8C07A28}"/>
              </a:ext>
            </a:extLst>
          </p:cNvPr>
          <p:cNvPicPr>
            <a:picLocks noChangeAspect="1"/>
          </p:cNvPicPr>
          <p:nvPr/>
        </p:nvPicPr>
        <p:blipFill>
          <a:blip r:embed="rId8"/>
          <a:stretch>
            <a:fillRect/>
          </a:stretch>
        </p:blipFill>
        <p:spPr>
          <a:xfrm rot="2328620">
            <a:off x="8142283" y="5737192"/>
            <a:ext cx="293045" cy="856150"/>
          </a:xfrm>
          <a:prstGeom prst="rect">
            <a:avLst/>
          </a:prstGeom>
        </p:spPr>
      </p:pic>
      <p:sp>
        <p:nvSpPr>
          <p:cNvPr id="26" name="Slide Number Placeholder 25">
            <a:extLst>
              <a:ext uri="{FF2B5EF4-FFF2-40B4-BE49-F238E27FC236}">
                <a16:creationId xmlns:a16="http://schemas.microsoft.com/office/drawing/2014/main" id="{6D6BAEE2-AE56-4A15-A5F1-2DFC9AA9C52D}"/>
              </a:ext>
            </a:extLst>
          </p:cNvPr>
          <p:cNvSpPr>
            <a:spLocks noGrp="1"/>
          </p:cNvSpPr>
          <p:nvPr>
            <p:ph type="sldNum" sz="quarter" idx="12"/>
          </p:nvPr>
        </p:nvSpPr>
        <p:spPr/>
        <p:txBody>
          <a:bodyPr/>
          <a:lstStyle/>
          <a:p>
            <a:fld id="{DB73B8A0-FFC5-45C9-A7E2-6556BDAB335D}" type="slidenum">
              <a:rPr lang="en-US" smtClean="0"/>
              <a:t>23</a:t>
            </a:fld>
            <a:endParaRPr lang="en-US"/>
          </a:p>
        </p:txBody>
      </p:sp>
    </p:spTree>
    <p:extLst>
      <p:ext uri="{BB962C8B-B14F-4D97-AF65-F5344CB8AC3E}">
        <p14:creationId xmlns:p14="http://schemas.microsoft.com/office/powerpoint/2010/main" val="2507998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a:t>E-commerce User &amp; Task Analysis (</a:t>
            </a:r>
            <a:r>
              <a:rPr lang="en-US" altLang="zh-CN" sz="2400" dirty="0" err="1"/>
              <a:t>con’t</a:t>
            </a:r>
            <a:r>
              <a:rPr lang="en-US" altLang="zh-CN" sz="2400" dirty="0"/>
              <a:t>)</a:t>
            </a:r>
            <a:endParaRPr lang="en-US" sz="2400" dirty="0"/>
          </a:p>
        </p:txBody>
      </p:sp>
      <p:sp>
        <p:nvSpPr>
          <p:cNvPr id="3" name="Content Placeholder 2"/>
          <p:cNvSpPr>
            <a:spLocks noGrp="1"/>
          </p:cNvSpPr>
          <p:nvPr>
            <p:ph idx="1"/>
          </p:nvPr>
        </p:nvSpPr>
        <p:spPr>
          <a:xfrm>
            <a:off x="875201" y="1538014"/>
            <a:ext cx="8946541" cy="4195481"/>
          </a:xfrm>
        </p:spPr>
        <p:txBody>
          <a:bodyPr/>
          <a:lstStyle/>
          <a:p>
            <a:r>
              <a:rPr lang="en-US" altLang="zh-CN" dirty="0"/>
              <a:t>Operational</a:t>
            </a:r>
          </a:p>
          <a:p>
            <a:pPr lvl="1"/>
            <a:r>
              <a:rPr lang="en-US" altLang="zh-CN" dirty="0"/>
              <a:t>Lowest level entry point with limited data on a specific business process</a:t>
            </a:r>
          </a:p>
          <a:p>
            <a:pPr lvl="1"/>
            <a:r>
              <a:rPr lang="en-US" altLang="zh-CN" dirty="0"/>
              <a:t>Informative explanatory visualization</a:t>
            </a:r>
          </a:p>
          <a:p>
            <a:r>
              <a:rPr lang="en-US" altLang="zh-CN" dirty="0"/>
              <a:t>External Customer</a:t>
            </a:r>
          </a:p>
          <a:p>
            <a:pPr lvl="1"/>
            <a:r>
              <a:rPr lang="en-US" altLang="zh-CN" dirty="0"/>
              <a:t>Lower-level entry point with both summary and drill down capability</a:t>
            </a:r>
          </a:p>
          <a:p>
            <a:pPr lvl="1"/>
            <a:r>
              <a:rPr lang="en-US" altLang="zh-CN" dirty="0"/>
              <a:t>Hybrid persuasive exploratory – informative explanatory  visualization</a:t>
            </a:r>
          </a:p>
          <a:p>
            <a:endParaRPr lang="en-US" dirty="0"/>
          </a:p>
        </p:txBody>
      </p:sp>
      <p:sp>
        <p:nvSpPr>
          <p:cNvPr id="5" name="Slide Number Placeholder 4">
            <a:extLst>
              <a:ext uri="{FF2B5EF4-FFF2-40B4-BE49-F238E27FC236}">
                <a16:creationId xmlns:a16="http://schemas.microsoft.com/office/drawing/2014/main" id="{89B67BCE-3B51-4D17-8A27-C1A5472BE962}"/>
              </a:ext>
            </a:extLst>
          </p:cNvPr>
          <p:cNvSpPr>
            <a:spLocks noGrp="1"/>
          </p:cNvSpPr>
          <p:nvPr>
            <p:ph type="sldNum" sz="quarter" idx="12"/>
          </p:nvPr>
        </p:nvSpPr>
        <p:spPr/>
        <p:txBody>
          <a:bodyPr/>
          <a:lstStyle/>
          <a:p>
            <a:fld id="{DB73B8A0-FFC5-45C9-A7E2-6556BDAB335D}"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a:t>E-commerce User &amp; Task Analysis</a:t>
            </a:r>
            <a:endParaRPr lang="zh-CN" altLang="en-US" sz="2400" dirty="0"/>
          </a:p>
        </p:txBody>
      </p:sp>
      <p:sp>
        <p:nvSpPr>
          <p:cNvPr id="3" name="Content Placeholder 2"/>
          <p:cNvSpPr>
            <a:spLocks noGrp="1"/>
          </p:cNvSpPr>
          <p:nvPr>
            <p:ph idx="1"/>
          </p:nvPr>
        </p:nvSpPr>
        <p:spPr>
          <a:xfrm>
            <a:off x="1104293" y="1751077"/>
            <a:ext cx="8946541" cy="4195481"/>
          </a:xfrm>
        </p:spPr>
        <p:txBody>
          <a:bodyPr>
            <a:normAutofit/>
          </a:bodyPr>
          <a:lstStyle/>
          <a:p>
            <a:r>
              <a:rPr lang="en-US" altLang="zh-CN" dirty="0"/>
              <a:t>Executive/Management</a:t>
            </a:r>
          </a:p>
          <a:p>
            <a:pPr lvl="1"/>
            <a:r>
              <a:rPr lang="en-US" altLang="zh-CN" dirty="0"/>
              <a:t>High level entry point with summary data and drill down capability</a:t>
            </a:r>
          </a:p>
          <a:p>
            <a:pPr lvl="1"/>
            <a:r>
              <a:rPr lang="en-US" altLang="zh-CN" dirty="0"/>
              <a:t>Primarily informative explanatory visualization</a:t>
            </a:r>
          </a:p>
          <a:p>
            <a:r>
              <a:rPr lang="en-US" altLang="zh-CN" dirty="0"/>
              <a:t>Business Analyst</a:t>
            </a:r>
          </a:p>
          <a:p>
            <a:pPr lvl="1"/>
            <a:r>
              <a:rPr lang="en-US" altLang="zh-CN" dirty="0"/>
              <a:t>High level entry point with summary data, drill down and drill across capabilities</a:t>
            </a:r>
          </a:p>
          <a:p>
            <a:pPr lvl="1"/>
            <a:r>
              <a:rPr lang="en-US" altLang="zh-CN" dirty="0"/>
              <a:t>Hybrid exploratory – informative explanatory  visualization</a:t>
            </a:r>
          </a:p>
        </p:txBody>
      </p:sp>
      <p:sp>
        <p:nvSpPr>
          <p:cNvPr id="5" name="Slide Number Placeholder 4">
            <a:extLst>
              <a:ext uri="{FF2B5EF4-FFF2-40B4-BE49-F238E27FC236}">
                <a16:creationId xmlns:a16="http://schemas.microsoft.com/office/drawing/2014/main" id="{467B52D8-52CB-407F-B3D5-1F9EEA807BE5}"/>
              </a:ext>
            </a:extLst>
          </p:cNvPr>
          <p:cNvSpPr>
            <a:spLocks noGrp="1"/>
          </p:cNvSpPr>
          <p:nvPr>
            <p:ph type="sldNum" sz="quarter" idx="12"/>
          </p:nvPr>
        </p:nvSpPr>
        <p:spPr/>
        <p:txBody>
          <a:bodyPr/>
          <a:lstStyle/>
          <a:p>
            <a:fld id="{DB73B8A0-FFC5-45C9-A7E2-6556BDAB335D}" type="slidenum">
              <a:rPr lang="en-US" smtClean="0"/>
              <a:t>25</a:t>
            </a:fld>
            <a:endParaRPr lang="en-US"/>
          </a:p>
        </p:txBody>
      </p:sp>
    </p:spTree>
    <p:extLst>
      <p:ext uri="{BB962C8B-B14F-4D97-AF65-F5344CB8AC3E}">
        <p14:creationId xmlns:p14="http://schemas.microsoft.com/office/powerpoint/2010/main" val="1623028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730" y="255256"/>
            <a:ext cx="8229600" cy="708688"/>
          </a:xfrm>
        </p:spPr>
        <p:txBody>
          <a:bodyPr>
            <a:noAutofit/>
          </a:bodyPr>
          <a:lstStyle/>
          <a:p>
            <a:r>
              <a:rPr lang="en-US" sz="2400" dirty="0">
                <a:solidFill>
                  <a:schemeClr val="tx2"/>
                </a:solidFill>
              </a:rPr>
              <a:t>E-commerce </a:t>
            </a:r>
            <a:r>
              <a:rPr lang="en-US" altLang="zh-CN" sz="2400" dirty="0"/>
              <a:t>BI Portal Landscape – Operational</a:t>
            </a:r>
            <a:endParaRPr lang="zh-CN" altLang="en-US" sz="2400" dirty="0"/>
          </a:p>
        </p:txBody>
      </p:sp>
      <p:pic>
        <p:nvPicPr>
          <p:cNvPr id="6" name="Content Placeholder 5" descr="analyst.PNG"/>
          <p:cNvPicPr>
            <a:picLocks noGrp="1" noChangeAspect="1"/>
          </p:cNvPicPr>
          <p:nvPr>
            <p:ph idx="1"/>
          </p:nvPr>
        </p:nvPicPr>
        <p:blipFill>
          <a:blip r:embed="rId3" cstate="print"/>
          <a:stretch>
            <a:fillRect/>
          </a:stretch>
        </p:blipFill>
        <p:spPr>
          <a:xfrm>
            <a:off x="2111448" y="1209259"/>
            <a:ext cx="7158859" cy="4401428"/>
          </a:xfrm>
        </p:spPr>
      </p:pic>
      <p:sp>
        <p:nvSpPr>
          <p:cNvPr id="4" name="Slide Number Placeholder 3">
            <a:extLst>
              <a:ext uri="{FF2B5EF4-FFF2-40B4-BE49-F238E27FC236}">
                <a16:creationId xmlns:a16="http://schemas.microsoft.com/office/drawing/2014/main" id="{A30E193C-CC03-4C78-9C81-E2CD4B15867F}"/>
              </a:ext>
            </a:extLst>
          </p:cNvPr>
          <p:cNvSpPr>
            <a:spLocks noGrp="1"/>
          </p:cNvSpPr>
          <p:nvPr>
            <p:ph type="sldNum" sz="quarter" idx="12"/>
          </p:nvPr>
        </p:nvSpPr>
        <p:spPr/>
        <p:txBody>
          <a:bodyPr/>
          <a:lstStyle/>
          <a:p>
            <a:fld id="{DB73B8A0-FFC5-45C9-A7E2-6556BDAB335D}" type="slidenum">
              <a:rPr lang="en-US" smtClean="0"/>
              <a:t>26</a:t>
            </a:fld>
            <a:endParaRPr lang="en-US"/>
          </a:p>
        </p:txBody>
      </p:sp>
    </p:spTree>
    <p:extLst>
      <p:ext uri="{BB962C8B-B14F-4D97-AF65-F5344CB8AC3E}">
        <p14:creationId xmlns:p14="http://schemas.microsoft.com/office/powerpoint/2010/main" val="351511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09F0-A648-44A2-9E63-5EA5413B8EB1}"/>
              </a:ext>
            </a:extLst>
          </p:cNvPr>
          <p:cNvSpPr>
            <a:spLocks noGrp="1"/>
          </p:cNvSpPr>
          <p:nvPr>
            <p:ph type="title"/>
          </p:nvPr>
        </p:nvSpPr>
        <p:spPr>
          <a:xfrm>
            <a:off x="1161757" y="2766218"/>
            <a:ext cx="10515600" cy="1325563"/>
          </a:xfrm>
        </p:spPr>
        <p:txBody>
          <a:bodyPr/>
          <a:lstStyle/>
          <a:p>
            <a:r>
              <a:rPr lang="en-US" dirty="0"/>
              <a:t>Analytical Dashboard using Power BI</a:t>
            </a:r>
            <a:endParaRPr lang="en-IN" dirty="0"/>
          </a:p>
        </p:txBody>
      </p:sp>
      <p:sp>
        <p:nvSpPr>
          <p:cNvPr id="4" name="Slide Number Placeholder 3">
            <a:extLst>
              <a:ext uri="{FF2B5EF4-FFF2-40B4-BE49-F238E27FC236}">
                <a16:creationId xmlns:a16="http://schemas.microsoft.com/office/drawing/2014/main" id="{FD880F7E-C50E-48F3-8E0E-61FD0532D9DE}"/>
              </a:ext>
            </a:extLst>
          </p:cNvPr>
          <p:cNvSpPr>
            <a:spLocks noGrp="1"/>
          </p:cNvSpPr>
          <p:nvPr>
            <p:ph type="sldNum" sz="quarter" idx="12"/>
          </p:nvPr>
        </p:nvSpPr>
        <p:spPr/>
        <p:txBody>
          <a:bodyPr/>
          <a:lstStyle/>
          <a:p>
            <a:fld id="{DB73B8A0-FFC5-45C9-A7E2-6556BDAB335D}" type="slidenum">
              <a:rPr lang="en-US" smtClean="0"/>
              <a:t>27</a:t>
            </a:fld>
            <a:endParaRPr lang="en-US"/>
          </a:p>
        </p:txBody>
      </p:sp>
    </p:spTree>
    <p:extLst>
      <p:ext uri="{BB962C8B-B14F-4D97-AF65-F5344CB8AC3E}">
        <p14:creationId xmlns:p14="http://schemas.microsoft.com/office/powerpoint/2010/main" val="600723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9900-AC20-4179-91EB-1510ADA390B3}"/>
              </a:ext>
            </a:extLst>
          </p:cNvPr>
          <p:cNvPicPr>
            <a:picLocks noChangeAspect="1"/>
          </p:cNvPicPr>
          <p:nvPr/>
        </p:nvPicPr>
        <p:blipFill>
          <a:blip r:embed="rId2"/>
          <a:stretch>
            <a:fillRect/>
          </a:stretch>
        </p:blipFill>
        <p:spPr>
          <a:xfrm>
            <a:off x="0" y="757000"/>
            <a:ext cx="12192000" cy="5344000"/>
          </a:xfrm>
          <a:prstGeom prst="rect">
            <a:avLst/>
          </a:prstGeom>
        </p:spPr>
      </p:pic>
      <p:sp>
        <p:nvSpPr>
          <p:cNvPr id="4" name="Slide Number Placeholder 3">
            <a:extLst>
              <a:ext uri="{FF2B5EF4-FFF2-40B4-BE49-F238E27FC236}">
                <a16:creationId xmlns:a16="http://schemas.microsoft.com/office/drawing/2014/main" id="{B7BC8E7B-6C94-4B07-996D-6F9AE4F27F5D}"/>
              </a:ext>
            </a:extLst>
          </p:cNvPr>
          <p:cNvSpPr>
            <a:spLocks noGrp="1"/>
          </p:cNvSpPr>
          <p:nvPr>
            <p:ph type="sldNum" sz="quarter" idx="12"/>
          </p:nvPr>
        </p:nvSpPr>
        <p:spPr/>
        <p:txBody>
          <a:bodyPr/>
          <a:lstStyle/>
          <a:p>
            <a:fld id="{DB73B8A0-FFC5-45C9-A7E2-6556BDAB335D}" type="slidenum">
              <a:rPr lang="en-US" smtClean="0"/>
              <a:t>28</a:t>
            </a:fld>
            <a:endParaRPr lang="en-US"/>
          </a:p>
        </p:txBody>
      </p:sp>
    </p:spTree>
    <p:extLst>
      <p:ext uri="{BB962C8B-B14F-4D97-AF65-F5344CB8AC3E}">
        <p14:creationId xmlns:p14="http://schemas.microsoft.com/office/powerpoint/2010/main" val="2485114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098193-85F3-4BE9-85B6-D718714657F4}"/>
              </a:ext>
            </a:extLst>
          </p:cNvPr>
          <p:cNvPicPr>
            <a:picLocks noChangeAspect="1"/>
          </p:cNvPicPr>
          <p:nvPr/>
        </p:nvPicPr>
        <p:blipFill>
          <a:blip r:embed="rId2"/>
          <a:stretch>
            <a:fillRect/>
          </a:stretch>
        </p:blipFill>
        <p:spPr>
          <a:xfrm>
            <a:off x="0" y="757826"/>
            <a:ext cx="12192000" cy="5342347"/>
          </a:xfrm>
          <a:prstGeom prst="rect">
            <a:avLst/>
          </a:prstGeom>
        </p:spPr>
      </p:pic>
      <p:sp>
        <p:nvSpPr>
          <p:cNvPr id="4" name="Slide Number Placeholder 3">
            <a:extLst>
              <a:ext uri="{FF2B5EF4-FFF2-40B4-BE49-F238E27FC236}">
                <a16:creationId xmlns:a16="http://schemas.microsoft.com/office/drawing/2014/main" id="{7381537F-6DF4-4091-9BC1-AD380439042C}"/>
              </a:ext>
            </a:extLst>
          </p:cNvPr>
          <p:cNvSpPr>
            <a:spLocks noGrp="1"/>
          </p:cNvSpPr>
          <p:nvPr>
            <p:ph type="sldNum" sz="quarter" idx="12"/>
          </p:nvPr>
        </p:nvSpPr>
        <p:spPr/>
        <p:txBody>
          <a:bodyPr/>
          <a:lstStyle/>
          <a:p>
            <a:fld id="{DB73B8A0-FFC5-45C9-A7E2-6556BDAB335D}" type="slidenum">
              <a:rPr lang="en-US" smtClean="0"/>
              <a:t>29</a:t>
            </a:fld>
            <a:endParaRPr lang="en-US"/>
          </a:p>
        </p:txBody>
      </p:sp>
    </p:spTree>
    <p:extLst>
      <p:ext uri="{BB962C8B-B14F-4D97-AF65-F5344CB8AC3E}">
        <p14:creationId xmlns:p14="http://schemas.microsoft.com/office/powerpoint/2010/main" val="1921991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8F4062-ABF0-4B52-BA61-4F1D5942260B}"/>
              </a:ext>
            </a:extLst>
          </p:cNvPr>
          <p:cNvSpPr>
            <a:spLocks noGrp="1"/>
          </p:cNvSpPr>
          <p:nvPr>
            <p:ph type="title"/>
          </p:nvPr>
        </p:nvSpPr>
        <p:spPr>
          <a:xfrm>
            <a:off x="648930" y="629266"/>
            <a:ext cx="6188190" cy="1622321"/>
          </a:xfrm>
        </p:spPr>
        <p:txBody>
          <a:bodyPr>
            <a:normAutofit/>
          </a:bodyPr>
          <a:lstStyle/>
          <a:p>
            <a:r>
              <a:rPr lang="en-US" altLang="zh-CN">
                <a:solidFill>
                  <a:srgbClr val="EBEBEB"/>
                </a:solidFill>
              </a:rPr>
              <a:t>What is Kohler Inc…..</a:t>
            </a:r>
            <a:endParaRPr lang="en-IN">
              <a:solidFill>
                <a:srgbClr val="EBEBEB"/>
              </a:solidFill>
            </a:endParaRPr>
          </a:p>
        </p:txBody>
      </p:sp>
      <p:sp>
        <p:nvSpPr>
          <p:cNvPr id="3" name="Content Placeholder 2">
            <a:extLst>
              <a:ext uri="{FF2B5EF4-FFF2-40B4-BE49-F238E27FC236}">
                <a16:creationId xmlns:a16="http://schemas.microsoft.com/office/drawing/2014/main" id="{81C0BD5B-4147-4B6D-9BA6-A3FFE7B147D7}"/>
              </a:ext>
            </a:extLst>
          </p:cNvPr>
          <p:cNvSpPr>
            <a:spLocks noGrp="1"/>
          </p:cNvSpPr>
          <p:nvPr>
            <p:ph idx="1"/>
          </p:nvPr>
        </p:nvSpPr>
        <p:spPr>
          <a:xfrm>
            <a:off x="648930" y="2438400"/>
            <a:ext cx="6188189" cy="3785419"/>
          </a:xfrm>
        </p:spPr>
        <p:txBody>
          <a:bodyPr>
            <a:normAutofit/>
          </a:bodyPr>
          <a:lstStyle/>
          <a:p>
            <a:r>
              <a:rPr lang="en-US" b="1" i="0">
                <a:solidFill>
                  <a:srgbClr val="FFFFFF"/>
                </a:solidFill>
                <a:effectLst/>
              </a:rPr>
              <a:t>Kohler Co.</a:t>
            </a:r>
            <a:r>
              <a:rPr lang="en-US" b="0" i="0">
                <a:solidFill>
                  <a:srgbClr val="FFFFFF"/>
                </a:solidFill>
                <a:effectLst/>
              </a:rPr>
              <a:t>, founded in 1873 by </a:t>
            </a:r>
            <a:r>
              <a:rPr lang="en-US" b="0" i="0" u="none" strike="noStrike">
                <a:solidFill>
                  <a:srgbClr val="FFFFFF"/>
                </a:solidFill>
                <a:effectLst/>
              </a:rPr>
              <a:t>John Michael Kohler</a:t>
            </a:r>
            <a:r>
              <a:rPr lang="en-US" b="0" i="0">
                <a:solidFill>
                  <a:srgbClr val="FFFFFF"/>
                </a:solidFill>
                <a:effectLst/>
              </a:rPr>
              <a:t>, is an American </a:t>
            </a:r>
            <a:r>
              <a:rPr lang="en-US" b="0" i="0" u="none" strike="noStrike">
                <a:solidFill>
                  <a:srgbClr val="FFFFFF"/>
                </a:solidFill>
                <a:effectLst/>
              </a:rPr>
              <a:t>manufacturing</a:t>
            </a:r>
            <a:r>
              <a:rPr lang="en-US" b="0" i="0">
                <a:solidFill>
                  <a:srgbClr val="FFFFFF"/>
                </a:solidFill>
                <a:effectLst/>
              </a:rPr>
              <a:t> company based in </a:t>
            </a:r>
            <a:r>
              <a:rPr lang="en-US" b="0" i="0" u="none" strike="noStrike">
                <a:solidFill>
                  <a:srgbClr val="FFFFFF"/>
                </a:solidFill>
                <a:effectLst/>
              </a:rPr>
              <a:t>Kohler, Wisconsin</a:t>
            </a:r>
            <a:r>
              <a:rPr lang="en-US" b="0" i="0">
                <a:solidFill>
                  <a:srgbClr val="FFFFFF"/>
                </a:solidFill>
                <a:effectLst/>
              </a:rPr>
              <a:t>. Kohler is best known for its </a:t>
            </a:r>
            <a:r>
              <a:rPr lang="en-US" b="0" i="0" u="none" strike="noStrike">
                <a:solidFill>
                  <a:srgbClr val="FFFFFF"/>
                </a:solidFill>
                <a:effectLst/>
              </a:rPr>
              <a:t>plumbing</a:t>
            </a:r>
            <a:r>
              <a:rPr lang="en-US" b="0" i="0">
                <a:solidFill>
                  <a:srgbClr val="FFFFFF"/>
                </a:solidFill>
                <a:effectLst/>
              </a:rPr>
              <a:t> products, but the company also manufactures </a:t>
            </a:r>
            <a:r>
              <a:rPr lang="en-US" b="0" i="0" u="none" strike="noStrike">
                <a:solidFill>
                  <a:srgbClr val="FFFFFF"/>
                </a:solidFill>
                <a:effectLst/>
              </a:rPr>
              <a:t>furniture</a:t>
            </a:r>
            <a:r>
              <a:rPr lang="en-US" b="0" i="0">
                <a:solidFill>
                  <a:srgbClr val="FFFFFF"/>
                </a:solidFill>
                <a:effectLst/>
              </a:rPr>
              <a:t>, </a:t>
            </a:r>
            <a:r>
              <a:rPr lang="en-US" b="0" i="0" u="none" strike="noStrike">
                <a:solidFill>
                  <a:srgbClr val="FFFFFF"/>
                </a:solidFill>
                <a:effectLst/>
              </a:rPr>
              <a:t>cabinetry</a:t>
            </a:r>
            <a:r>
              <a:rPr lang="en-US" b="0" i="0">
                <a:solidFill>
                  <a:srgbClr val="FFFFFF"/>
                </a:solidFill>
                <a:effectLst/>
              </a:rPr>
              <a:t>, </a:t>
            </a:r>
            <a:r>
              <a:rPr lang="en-US" b="0" i="0" u="none" strike="noStrike">
                <a:solidFill>
                  <a:srgbClr val="FFFFFF"/>
                </a:solidFill>
                <a:effectLst/>
              </a:rPr>
              <a:t>tile</a:t>
            </a:r>
            <a:r>
              <a:rPr lang="en-US" b="0" i="0">
                <a:solidFill>
                  <a:srgbClr val="FFFFFF"/>
                </a:solidFill>
                <a:effectLst/>
              </a:rPr>
              <a:t>, </a:t>
            </a:r>
            <a:r>
              <a:rPr lang="en-US" b="0" i="0" u="none" strike="noStrike">
                <a:solidFill>
                  <a:srgbClr val="FFFFFF"/>
                </a:solidFill>
                <a:effectLst/>
              </a:rPr>
              <a:t>engines</a:t>
            </a:r>
            <a:r>
              <a:rPr lang="en-US" b="0" i="0">
                <a:solidFill>
                  <a:srgbClr val="FFFFFF"/>
                </a:solidFill>
                <a:effectLst/>
              </a:rPr>
              <a:t>, and </a:t>
            </a:r>
            <a:r>
              <a:rPr lang="en-US" b="0" i="0" u="none" strike="noStrike">
                <a:solidFill>
                  <a:srgbClr val="FFFFFF"/>
                </a:solidFill>
                <a:effectLst/>
              </a:rPr>
              <a:t>generators</a:t>
            </a:r>
            <a:r>
              <a:rPr lang="en-US" b="0" i="0">
                <a:solidFill>
                  <a:srgbClr val="FFFFFF"/>
                </a:solidFill>
                <a:effectLst/>
              </a:rPr>
              <a:t>. </a:t>
            </a:r>
            <a:r>
              <a:rPr lang="en-US" b="0" i="0" u="none" strike="noStrike">
                <a:solidFill>
                  <a:srgbClr val="FFFFFF"/>
                </a:solidFill>
                <a:effectLst/>
              </a:rPr>
              <a:t>Destination Kohler</a:t>
            </a:r>
            <a:r>
              <a:rPr lang="en-US" b="0" i="0">
                <a:solidFill>
                  <a:srgbClr val="FFFFFF"/>
                </a:solidFill>
                <a:effectLst/>
              </a:rPr>
              <a:t> also owns various </a:t>
            </a:r>
            <a:r>
              <a:rPr lang="en-US" b="0" i="0" u="none" strike="noStrike">
                <a:solidFill>
                  <a:srgbClr val="FFFFFF"/>
                </a:solidFill>
                <a:effectLst/>
              </a:rPr>
              <a:t>hospitality establishments</a:t>
            </a:r>
            <a:r>
              <a:rPr lang="en-US" b="0" i="0">
                <a:solidFill>
                  <a:srgbClr val="FFFFFF"/>
                </a:solidFill>
                <a:effectLst/>
              </a:rPr>
              <a:t> in the United States and Scotland.</a:t>
            </a:r>
          </a:p>
          <a:p>
            <a:pPr marL="0" indent="0">
              <a:buNone/>
            </a:pPr>
            <a:endParaRPr lang="en-IN">
              <a:solidFill>
                <a:srgbClr val="FFFFFF"/>
              </a:solidFill>
            </a:endParaRPr>
          </a:p>
        </p:txBody>
      </p:sp>
      <p:sp>
        <p:nvSpPr>
          <p:cNvPr id="1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a:extLst>
              <a:ext uri="{FF2B5EF4-FFF2-40B4-BE49-F238E27FC236}">
                <a16:creationId xmlns:a16="http://schemas.microsoft.com/office/drawing/2014/main" id="{A99A5299-1072-4427-95E7-4CDC167B1268}"/>
              </a:ext>
            </a:extLst>
          </p:cNvPr>
          <p:cNvPicPr>
            <a:picLocks noChangeAspect="1"/>
          </p:cNvPicPr>
          <p:nvPr/>
        </p:nvPicPr>
        <p:blipFill rotWithShape="1">
          <a:blip r:embed="rId3"/>
          <a:srcRect l="38493" r="20798"/>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5" name="Slide Number Placeholder 4">
            <a:extLst>
              <a:ext uri="{FF2B5EF4-FFF2-40B4-BE49-F238E27FC236}">
                <a16:creationId xmlns:a16="http://schemas.microsoft.com/office/drawing/2014/main" id="{52FF7F20-BEA2-4943-A033-F67CF15D5A25}"/>
              </a:ext>
            </a:extLst>
          </p:cNvPr>
          <p:cNvSpPr>
            <a:spLocks noGrp="1"/>
          </p:cNvSpPr>
          <p:nvPr>
            <p:ph type="sldNum" sz="quarter" idx="12"/>
          </p:nvPr>
        </p:nvSpPr>
        <p:spPr>
          <a:xfrm>
            <a:off x="10352540" y="295729"/>
            <a:ext cx="838199" cy="767687"/>
          </a:xfrm>
        </p:spPr>
        <p:txBody>
          <a:bodyPr>
            <a:normAutofit/>
          </a:bodyPr>
          <a:lstStyle/>
          <a:p>
            <a:pPr>
              <a:spcAft>
                <a:spcPts val="600"/>
              </a:spcAft>
            </a:pPr>
            <a:fld id="{DB73B8A0-FFC5-45C9-A7E2-6556BDAB335D}"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214070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89539-70B6-4F33-B77F-630BDE5F5760}"/>
              </a:ext>
            </a:extLst>
          </p:cNvPr>
          <p:cNvPicPr>
            <a:picLocks noChangeAspect="1"/>
          </p:cNvPicPr>
          <p:nvPr/>
        </p:nvPicPr>
        <p:blipFill>
          <a:blip r:embed="rId2"/>
          <a:stretch>
            <a:fillRect/>
          </a:stretch>
        </p:blipFill>
        <p:spPr>
          <a:xfrm>
            <a:off x="0" y="766963"/>
            <a:ext cx="12192000" cy="5324073"/>
          </a:xfrm>
          <a:prstGeom prst="rect">
            <a:avLst/>
          </a:prstGeom>
        </p:spPr>
      </p:pic>
      <p:sp>
        <p:nvSpPr>
          <p:cNvPr id="4" name="Slide Number Placeholder 3">
            <a:extLst>
              <a:ext uri="{FF2B5EF4-FFF2-40B4-BE49-F238E27FC236}">
                <a16:creationId xmlns:a16="http://schemas.microsoft.com/office/drawing/2014/main" id="{2C8CFCDF-3BB9-4748-BCA7-D4A1B0478051}"/>
              </a:ext>
            </a:extLst>
          </p:cNvPr>
          <p:cNvSpPr>
            <a:spLocks noGrp="1"/>
          </p:cNvSpPr>
          <p:nvPr>
            <p:ph type="sldNum" sz="quarter" idx="12"/>
          </p:nvPr>
        </p:nvSpPr>
        <p:spPr/>
        <p:txBody>
          <a:bodyPr/>
          <a:lstStyle/>
          <a:p>
            <a:fld id="{DB73B8A0-FFC5-45C9-A7E2-6556BDAB335D}" type="slidenum">
              <a:rPr lang="en-US" smtClean="0"/>
              <a:t>30</a:t>
            </a:fld>
            <a:endParaRPr lang="en-US"/>
          </a:p>
        </p:txBody>
      </p:sp>
    </p:spTree>
    <p:extLst>
      <p:ext uri="{BB962C8B-B14F-4D97-AF65-F5344CB8AC3E}">
        <p14:creationId xmlns:p14="http://schemas.microsoft.com/office/powerpoint/2010/main" val="4255234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32B07B-FB84-4D9A-9E38-20343AD65AC5}"/>
              </a:ext>
            </a:extLst>
          </p:cNvPr>
          <p:cNvPicPr>
            <a:picLocks noChangeAspect="1"/>
          </p:cNvPicPr>
          <p:nvPr/>
        </p:nvPicPr>
        <p:blipFill>
          <a:blip r:embed="rId2"/>
          <a:stretch>
            <a:fillRect/>
          </a:stretch>
        </p:blipFill>
        <p:spPr>
          <a:xfrm>
            <a:off x="0" y="755036"/>
            <a:ext cx="12192000" cy="5347927"/>
          </a:xfrm>
          <a:prstGeom prst="rect">
            <a:avLst/>
          </a:prstGeom>
        </p:spPr>
      </p:pic>
      <p:sp>
        <p:nvSpPr>
          <p:cNvPr id="4" name="Slide Number Placeholder 3">
            <a:extLst>
              <a:ext uri="{FF2B5EF4-FFF2-40B4-BE49-F238E27FC236}">
                <a16:creationId xmlns:a16="http://schemas.microsoft.com/office/drawing/2014/main" id="{94051AA6-31C7-463F-B59D-9ABB08D66056}"/>
              </a:ext>
            </a:extLst>
          </p:cNvPr>
          <p:cNvSpPr>
            <a:spLocks noGrp="1"/>
          </p:cNvSpPr>
          <p:nvPr>
            <p:ph type="sldNum" sz="quarter" idx="12"/>
          </p:nvPr>
        </p:nvSpPr>
        <p:spPr/>
        <p:txBody>
          <a:bodyPr/>
          <a:lstStyle/>
          <a:p>
            <a:fld id="{DB73B8A0-FFC5-45C9-A7E2-6556BDAB335D}" type="slidenum">
              <a:rPr lang="en-US" smtClean="0"/>
              <a:t>31</a:t>
            </a:fld>
            <a:endParaRPr lang="en-US"/>
          </a:p>
        </p:txBody>
      </p:sp>
    </p:spTree>
    <p:extLst>
      <p:ext uri="{BB962C8B-B14F-4D97-AF65-F5344CB8AC3E}">
        <p14:creationId xmlns:p14="http://schemas.microsoft.com/office/powerpoint/2010/main" val="1851882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9633D-72B1-40BE-AEB8-DA93D7C19BBB}"/>
              </a:ext>
            </a:extLst>
          </p:cNvPr>
          <p:cNvPicPr>
            <a:picLocks noChangeAspect="1"/>
          </p:cNvPicPr>
          <p:nvPr/>
        </p:nvPicPr>
        <p:blipFill>
          <a:blip r:embed="rId2"/>
          <a:stretch>
            <a:fillRect/>
          </a:stretch>
        </p:blipFill>
        <p:spPr>
          <a:xfrm>
            <a:off x="0" y="754257"/>
            <a:ext cx="12192000" cy="5349486"/>
          </a:xfrm>
          <a:prstGeom prst="rect">
            <a:avLst/>
          </a:prstGeom>
        </p:spPr>
      </p:pic>
      <p:sp>
        <p:nvSpPr>
          <p:cNvPr id="4" name="Slide Number Placeholder 3">
            <a:extLst>
              <a:ext uri="{FF2B5EF4-FFF2-40B4-BE49-F238E27FC236}">
                <a16:creationId xmlns:a16="http://schemas.microsoft.com/office/drawing/2014/main" id="{7270D7E7-27E4-4A05-92F1-8966300EC425}"/>
              </a:ext>
            </a:extLst>
          </p:cNvPr>
          <p:cNvSpPr>
            <a:spLocks noGrp="1"/>
          </p:cNvSpPr>
          <p:nvPr>
            <p:ph type="sldNum" sz="quarter" idx="12"/>
          </p:nvPr>
        </p:nvSpPr>
        <p:spPr/>
        <p:txBody>
          <a:bodyPr/>
          <a:lstStyle/>
          <a:p>
            <a:fld id="{DB73B8A0-FFC5-45C9-A7E2-6556BDAB335D}" type="slidenum">
              <a:rPr lang="en-US" smtClean="0"/>
              <a:t>32</a:t>
            </a:fld>
            <a:endParaRPr lang="en-US"/>
          </a:p>
        </p:txBody>
      </p:sp>
    </p:spTree>
    <p:extLst>
      <p:ext uri="{BB962C8B-B14F-4D97-AF65-F5344CB8AC3E}">
        <p14:creationId xmlns:p14="http://schemas.microsoft.com/office/powerpoint/2010/main" val="4163131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E21F7-8C46-4F80-B217-269B57591DF7}"/>
              </a:ext>
            </a:extLst>
          </p:cNvPr>
          <p:cNvPicPr>
            <a:picLocks noChangeAspect="1"/>
          </p:cNvPicPr>
          <p:nvPr/>
        </p:nvPicPr>
        <p:blipFill>
          <a:blip r:embed="rId2"/>
          <a:stretch>
            <a:fillRect/>
          </a:stretch>
        </p:blipFill>
        <p:spPr>
          <a:xfrm>
            <a:off x="0" y="765175"/>
            <a:ext cx="12192000" cy="5327650"/>
          </a:xfrm>
          <a:prstGeom prst="rect">
            <a:avLst/>
          </a:prstGeom>
        </p:spPr>
      </p:pic>
      <p:sp>
        <p:nvSpPr>
          <p:cNvPr id="4" name="Slide Number Placeholder 3">
            <a:extLst>
              <a:ext uri="{FF2B5EF4-FFF2-40B4-BE49-F238E27FC236}">
                <a16:creationId xmlns:a16="http://schemas.microsoft.com/office/drawing/2014/main" id="{7E685B68-E79F-4438-903D-35342A7C94CC}"/>
              </a:ext>
            </a:extLst>
          </p:cNvPr>
          <p:cNvSpPr>
            <a:spLocks noGrp="1"/>
          </p:cNvSpPr>
          <p:nvPr>
            <p:ph type="sldNum" sz="quarter" idx="12"/>
          </p:nvPr>
        </p:nvSpPr>
        <p:spPr/>
        <p:txBody>
          <a:bodyPr/>
          <a:lstStyle/>
          <a:p>
            <a:fld id="{DB73B8A0-FFC5-45C9-A7E2-6556BDAB335D}" type="slidenum">
              <a:rPr lang="en-US" smtClean="0"/>
              <a:t>33</a:t>
            </a:fld>
            <a:endParaRPr lang="en-US"/>
          </a:p>
        </p:txBody>
      </p:sp>
    </p:spTree>
    <p:extLst>
      <p:ext uri="{BB962C8B-B14F-4D97-AF65-F5344CB8AC3E}">
        <p14:creationId xmlns:p14="http://schemas.microsoft.com/office/powerpoint/2010/main" val="1373969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24F15-B103-48D2-9743-25071E80CD1D}"/>
              </a:ext>
            </a:extLst>
          </p:cNvPr>
          <p:cNvPicPr>
            <a:picLocks noChangeAspect="1"/>
          </p:cNvPicPr>
          <p:nvPr/>
        </p:nvPicPr>
        <p:blipFill>
          <a:blip r:embed="rId2"/>
          <a:stretch>
            <a:fillRect/>
          </a:stretch>
        </p:blipFill>
        <p:spPr>
          <a:xfrm>
            <a:off x="0" y="758825"/>
            <a:ext cx="12192000" cy="5340350"/>
          </a:xfrm>
          <a:prstGeom prst="rect">
            <a:avLst/>
          </a:prstGeom>
        </p:spPr>
      </p:pic>
      <p:sp>
        <p:nvSpPr>
          <p:cNvPr id="4" name="Slide Number Placeholder 3">
            <a:extLst>
              <a:ext uri="{FF2B5EF4-FFF2-40B4-BE49-F238E27FC236}">
                <a16:creationId xmlns:a16="http://schemas.microsoft.com/office/drawing/2014/main" id="{3FCF8AA8-C19B-4EBA-9566-E03FF83A2E6D}"/>
              </a:ext>
            </a:extLst>
          </p:cNvPr>
          <p:cNvSpPr>
            <a:spLocks noGrp="1"/>
          </p:cNvSpPr>
          <p:nvPr>
            <p:ph type="sldNum" sz="quarter" idx="12"/>
          </p:nvPr>
        </p:nvSpPr>
        <p:spPr/>
        <p:txBody>
          <a:bodyPr/>
          <a:lstStyle/>
          <a:p>
            <a:fld id="{DB73B8A0-FFC5-45C9-A7E2-6556BDAB335D}" type="slidenum">
              <a:rPr lang="en-US" smtClean="0"/>
              <a:t>34</a:t>
            </a:fld>
            <a:endParaRPr lang="en-US"/>
          </a:p>
        </p:txBody>
      </p:sp>
    </p:spTree>
    <p:extLst>
      <p:ext uri="{BB962C8B-B14F-4D97-AF65-F5344CB8AC3E}">
        <p14:creationId xmlns:p14="http://schemas.microsoft.com/office/powerpoint/2010/main" val="1519360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400" dirty="0"/>
              <a:t>E-commerce - Implementation Considerations</a:t>
            </a:r>
            <a:endParaRPr lang="zh-CN" altLang="en-US" sz="2400" dirty="0"/>
          </a:p>
        </p:txBody>
      </p:sp>
      <p:sp>
        <p:nvSpPr>
          <p:cNvPr id="3" name="Content Placeholder 2"/>
          <p:cNvSpPr>
            <a:spLocks noGrp="1"/>
          </p:cNvSpPr>
          <p:nvPr>
            <p:ph idx="1"/>
          </p:nvPr>
        </p:nvSpPr>
        <p:spPr>
          <a:xfrm>
            <a:off x="646111" y="1437098"/>
            <a:ext cx="8946541" cy="4195481"/>
          </a:xfrm>
        </p:spPr>
        <p:txBody>
          <a:bodyPr/>
          <a:lstStyle/>
          <a:p>
            <a:r>
              <a:rPr lang="en-US" altLang="zh-CN" dirty="0"/>
              <a:t>Response time</a:t>
            </a:r>
          </a:p>
          <a:p>
            <a:pPr lvl="1"/>
            <a:r>
              <a:rPr lang="en-US" altLang="zh-CN" dirty="0"/>
              <a:t>Query performance</a:t>
            </a:r>
          </a:p>
          <a:p>
            <a:pPr lvl="1"/>
            <a:r>
              <a:rPr lang="en-US" altLang="zh-CN" dirty="0"/>
              <a:t>Materialized views</a:t>
            </a:r>
          </a:p>
          <a:p>
            <a:pPr lvl="1"/>
            <a:r>
              <a:rPr lang="en-US" altLang="zh-CN" dirty="0"/>
              <a:t>MHC</a:t>
            </a:r>
          </a:p>
          <a:p>
            <a:pPr lvl="1"/>
            <a:r>
              <a:rPr lang="en-US" altLang="zh-CN" dirty="0"/>
              <a:t>OLAP cache</a:t>
            </a:r>
            <a:endParaRPr lang="zh-CN" altLang="en-US" dirty="0"/>
          </a:p>
        </p:txBody>
      </p:sp>
      <p:sp>
        <p:nvSpPr>
          <p:cNvPr id="5" name="Slide Number Placeholder 4">
            <a:extLst>
              <a:ext uri="{FF2B5EF4-FFF2-40B4-BE49-F238E27FC236}">
                <a16:creationId xmlns:a16="http://schemas.microsoft.com/office/drawing/2014/main" id="{DB4D593B-6CBE-40D0-A6B6-6B01027E029A}"/>
              </a:ext>
            </a:extLst>
          </p:cNvPr>
          <p:cNvSpPr>
            <a:spLocks noGrp="1"/>
          </p:cNvSpPr>
          <p:nvPr>
            <p:ph type="sldNum" sz="quarter" idx="12"/>
          </p:nvPr>
        </p:nvSpPr>
        <p:spPr/>
        <p:txBody>
          <a:bodyPr/>
          <a:lstStyle/>
          <a:p>
            <a:fld id="{DB73B8A0-FFC5-45C9-A7E2-6556BDAB335D}" type="slidenum">
              <a:rPr lang="en-US" smtClean="0"/>
              <a:t>35</a:t>
            </a:fld>
            <a:endParaRPr lang="en-US"/>
          </a:p>
        </p:txBody>
      </p:sp>
    </p:spTree>
    <p:extLst>
      <p:ext uri="{BB962C8B-B14F-4D97-AF65-F5344CB8AC3E}">
        <p14:creationId xmlns:p14="http://schemas.microsoft.com/office/powerpoint/2010/main" val="221279292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3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2" name="Rectangle 41">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C7E7B7AE-EC92-4766-92FD-BE6A78B62E8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DB73B8A0-FFC5-45C9-A7E2-6556BDAB335D}" type="slidenum">
              <a:rPr lang="en-US" b="0" i="0" kern="1200">
                <a:solidFill>
                  <a:srgbClr val="FFFFFF"/>
                </a:solidFill>
                <a:latin typeface="+mn-lt"/>
                <a:ea typeface="+mn-ea"/>
                <a:cs typeface="+mn-cs"/>
              </a:rPr>
              <a:pPr>
                <a:spcAft>
                  <a:spcPts val="600"/>
                </a:spcAft>
              </a:pPr>
              <a:t>36</a:t>
            </a:fld>
            <a:endParaRPr lang="en-US" b="0" i="0" kern="1200">
              <a:solidFill>
                <a:srgbClr val="FFFFFF"/>
              </a:solidFill>
              <a:latin typeface="+mn-lt"/>
              <a:ea typeface="+mn-ea"/>
              <a:cs typeface="+mn-cs"/>
            </a:endParaRPr>
          </a:p>
        </p:txBody>
      </p:sp>
      <p:cxnSp>
        <p:nvCxnSpPr>
          <p:cNvPr id="46" name="Straight Connector 45">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DA8CF42-86A9-4D19-9429-F6A15DD7BCDC}"/>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Thank you……</a:t>
            </a:r>
          </a:p>
        </p:txBody>
      </p:sp>
    </p:spTree>
    <p:extLst>
      <p:ext uri="{BB962C8B-B14F-4D97-AF65-F5344CB8AC3E}">
        <p14:creationId xmlns:p14="http://schemas.microsoft.com/office/powerpoint/2010/main" val="208080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6BFF-CC00-4425-A330-B9DF4F369A0C}"/>
              </a:ext>
            </a:extLst>
          </p:cNvPr>
          <p:cNvSpPr>
            <a:spLocks noGrp="1"/>
          </p:cNvSpPr>
          <p:nvPr>
            <p:ph type="title"/>
          </p:nvPr>
        </p:nvSpPr>
        <p:spPr/>
        <p:txBody>
          <a:bodyPr/>
          <a:lstStyle/>
          <a:p>
            <a:r>
              <a:rPr lang="en-US"/>
              <a:t>Kohler Business divisions</a:t>
            </a:r>
            <a:endParaRPr lang="en-IN" dirty="0"/>
          </a:p>
        </p:txBody>
      </p:sp>
      <p:sp>
        <p:nvSpPr>
          <p:cNvPr id="3" name="Content Placeholder 2">
            <a:extLst>
              <a:ext uri="{FF2B5EF4-FFF2-40B4-BE49-F238E27FC236}">
                <a16:creationId xmlns:a16="http://schemas.microsoft.com/office/drawing/2014/main" id="{A23348FF-0C4D-47EA-9D4A-108BF04FE68A}"/>
              </a:ext>
            </a:extLst>
          </p:cNvPr>
          <p:cNvSpPr>
            <a:spLocks noGrp="1"/>
          </p:cNvSpPr>
          <p:nvPr>
            <p:ph idx="1"/>
          </p:nvPr>
        </p:nvSpPr>
        <p:spPr/>
        <p:txBody>
          <a:bodyPr/>
          <a:lstStyle/>
          <a:p>
            <a:r>
              <a:rPr lang="en-US"/>
              <a:t>Bath &amp; Kitchen</a:t>
            </a:r>
          </a:p>
          <a:p>
            <a:r>
              <a:rPr lang="en-US"/>
              <a:t>Decorative products</a:t>
            </a:r>
          </a:p>
          <a:p>
            <a:r>
              <a:rPr lang="en-US"/>
              <a:t>Power</a:t>
            </a:r>
          </a:p>
          <a:p>
            <a:r>
              <a:rPr lang="en-US"/>
              <a:t>Hospitality –Golf courses &amp; Resorts </a:t>
            </a:r>
            <a:endParaRPr lang="en-IN" dirty="0"/>
          </a:p>
        </p:txBody>
      </p:sp>
      <p:sp>
        <p:nvSpPr>
          <p:cNvPr id="5" name="Slide Number Placeholder 4">
            <a:extLst>
              <a:ext uri="{FF2B5EF4-FFF2-40B4-BE49-F238E27FC236}">
                <a16:creationId xmlns:a16="http://schemas.microsoft.com/office/drawing/2014/main" id="{FB574395-68E9-49A9-8379-33ACF5597210}"/>
              </a:ext>
            </a:extLst>
          </p:cNvPr>
          <p:cNvSpPr>
            <a:spLocks noGrp="1"/>
          </p:cNvSpPr>
          <p:nvPr>
            <p:ph type="sldNum" sz="quarter" idx="12"/>
          </p:nvPr>
        </p:nvSpPr>
        <p:spPr/>
        <p:txBody>
          <a:bodyPr/>
          <a:lstStyle/>
          <a:p>
            <a:fld id="{DB73B8A0-FFC5-45C9-A7E2-6556BDAB335D}" type="slidenum">
              <a:rPr lang="en-US" smtClean="0"/>
              <a:t>4</a:t>
            </a:fld>
            <a:endParaRPr lang="en-US"/>
          </a:p>
        </p:txBody>
      </p:sp>
      <p:pic>
        <p:nvPicPr>
          <p:cNvPr id="6" name="Content Placeholder 4">
            <a:extLst>
              <a:ext uri="{FF2B5EF4-FFF2-40B4-BE49-F238E27FC236}">
                <a16:creationId xmlns:a16="http://schemas.microsoft.com/office/drawing/2014/main" id="{3041A375-B812-4054-B7FF-C0D034DF4B4B}"/>
              </a:ext>
            </a:extLst>
          </p:cNvPr>
          <p:cNvPicPr>
            <a:picLocks noChangeAspect="1"/>
          </p:cNvPicPr>
          <p:nvPr/>
        </p:nvPicPr>
        <p:blipFill>
          <a:blip r:embed="rId2"/>
          <a:stretch>
            <a:fillRect/>
          </a:stretch>
        </p:blipFill>
        <p:spPr>
          <a:xfrm>
            <a:off x="6216078" y="1281931"/>
            <a:ext cx="5764429" cy="1830434"/>
          </a:xfrm>
          <a:prstGeom prst="rect">
            <a:avLst/>
          </a:prstGeom>
        </p:spPr>
      </p:pic>
      <p:pic>
        <p:nvPicPr>
          <p:cNvPr id="7" name="Picture 6">
            <a:extLst>
              <a:ext uri="{FF2B5EF4-FFF2-40B4-BE49-F238E27FC236}">
                <a16:creationId xmlns:a16="http://schemas.microsoft.com/office/drawing/2014/main" id="{D56139CA-B332-42E0-A6EE-E74825D7EA8A}"/>
              </a:ext>
            </a:extLst>
          </p:cNvPr>
          <p:cNvPicPr>
            <a:picLocks noChangeAspect="1"/>
          </p:cNvPicPr>
          <p:nvPr/>
        </p:nvPicPr>
        <p:blipFill>
          <a:blip r:embed="rId3"/>
          <a:stretch>
            <a:fillRect/>
          </a:stretch>
        </p:blipFill>
        <p:spPr>
          <a:xfrm>
            <a:off x="1926026" y="4875433"/>
            <a:ext cx="4169974" cy="1620931"/>
          </a:xfrm>
          <a:prstGeom prst="rect">
            <a:avLst/>
          </a:prstGeom>
        </p:spPr>
      </p:pic>
      <p:pic>
        <p:nvPicPr>
          <p:cNvPr id="8" name="Content Placeholder 4">
            <a:extLst>
              <a:ext uri="{FF2B5EF4-FFF2-40B4-BE49-F238E27FC236}">
                <a16:creationId xmlns:a16="http://schemas.microsoft.com/office/drawing/2014/main" id="{EEA79315-7542-4E15-A802-5D17346D6ECF}"/>
              </a:ext>
            </a:extLst>
          </p:cNvPr>
          <p:cNvPicPr>
            <a:picLocks noChangeAspect="1"/>
          </p:cNvPicPr>
          <p:nvPr/>
        </p:nvPicPr>
        <p:blipFill>
          <a:blip r:embed="rId4"/>
          <a:stretch>
            <a:fillRect/>
          </a:stretch>
        </p:blipFill>
        <p:spPr>
          <a:xfrm>
            <a:off x="6238221" y="3135491"/>
            <a:ext cx="5742286" cy="1739942"/>
          </a:xfrm>
          <a:prstGeom prst="rect">
            <a:avLst/>
          </a:prstGeom>
        </p:spPr>
      </p:pic>
      <p:pic>
        <p:nvPicPr>
          <p:cNvPr id="9" name="Picture 8">
            <a:extLst>
              <a:ext uri="{FF2B5EF4-FFF2-40B4-BE49-F238E27FC236}">
                <a16:creationId xmlns:a16="http://schemas.microsoft.com/office/drawing/2014/main" id="{55CFC35B-0ED2-45AC-9F3D-B40D8430BD83}"/>
              </a:ext>
            </a:extLst>
          </p:cNvPr>
          <p:cNvPicPr>
            <a:picLocks noChangeAspect="1"/>
          </p:cNvPicPr>
          <p:nvPr/>
        </p:nvPicPr>
        <p:blipFill>
          <a:blip r:embed="rId5"/>
          <a:stretch>
            <a:fillRect/>
          </a:stretch>
        </p:blipFill>
        <p:spPr>
          <a:xfrm>
            <a:off x="6238221" y="4950719"/>
            <a:ext cx="5728420" cy="1611552"/>
          </a:xfrm>
          <a:prstGeom prst="rect">
            <a:avLst/>
          </a:prstGeom>
        </p:spPr>
      </p:pic>
    </p:spTree>
    <p:extLst>
      <p:ext uri="{BB962C8B-B14F-4D97-AF65-F5344CB8AC3E}">
        <p14:creationId xmlns:p14="http://schemas.microsoft.com/office/powerpoint/2010/main" val="3378421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3">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371F24F6-A4DB-4096-B20F-A92771966E84}"/>
              </a:ext>
            </a:extLst>
          </p:cNvPr>
          <p:cNvPicPr>
            <a:picLocks noGrp="1" noChangeAspect="1"/>
          </p:cNvPicPr>
          <p:nvPr>
            <p:ph idx="1"/>
          </p:nvPr>
        </p:nvPicPr>
        <p:blipFill rotWithShape="1">
          <a:blip r:embed="rId7"/>
          <a:srcRect l="17646" r="23462" b="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7" name="Picture 6">
            <a:extLst>
              <a:ext uri="{FF2B5EF4-FFF2-40B4-BE49-F238E27FC236}">
                <a16:creationId xmlns:a16="http://schemas.microsoft.com/office/drawing/2014/main" id="{294CB819-2182-4102-B4DE-DF584125A0BB}"/>
              </a:ext>
            </a:extLst>
          </p:cNvPr>
          <p:cNvPicPr>
            <a:picLocks noChangeAspect="1"/>
          </p:cNvPicPr>
          <p:nvPr/>
        </p:nvPicPr>
        <p:blipFill rotWithShape="1">
          <a:blip r:embed="rId8"/>
          <a:srcRect l="20915" r="20896"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6" name="Freeform: Shape 2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3CA133-4361-425E-83FB-FE3751B4762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2400" dirty="0">
                <a:solidFill>
                  <a:srgbClr val="EBEBEB"/>
                </a:solidFill>
              </a:rPr>
              <a:t>Kohler – E-commerce</a:t>
            </a:r>
          </a:p>
        </p:txBody>
      </p:sp>
      <p:sp>
        <p:nvSpPr>
          <p:cNvPr id="13" name="Slide Number Placeholder 12">
            <a:extLst>
              <a:ext uri="{FF2B5EF4-FFF2-40B4-BE49-F238E27FC236}">
                <a16:creationId xmlns:a16="http://schemas.microsoft.com/office/drawing/2014/main" id="{05B1E0D4-CC98-4CF5-85F4-EDF16FD067B0}"/>
              </a:ext>
            </a:extLst>
          </p:cNvPr>
          <p:cNvSpPr>
            <a:spLocks noGrp="1"/>
          </p:cNvSpPr>
          <p:nvPr>
            <p:ph type="sldNum" sz="quarter" idx="12"/>
          </p:nvPr>
        </p:nvSpPr>
        <p:spPr/>
        <p:txBody>
          <a:bodyPr/>
          <a:lstStyle/>
          <a:p>
            <a:fld id="{DB73B8A0-FFC5-45C9-A7E2-6556BDAB335D}" type="slidenum">
              <a:rPr lang="en-US" smtClean="0"/>
              <a:t>5</a:t>
            </a:fld>
            <a:endParaRPr lang="en-US"/>
          </a:p>
        </p:txBody>
      </p:sp>
    </p:spTree>
    <p:extLst>
      <p:ext uri="{BB962C8B-B14F-4D97-AF65-F5344CB8AC3E}">
        <p14:creationId xmlns:p14="http://schemas.microsoft.com/office/powerpoint/2010/main" val="151998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E35-248F-4C58-B334-93759487BF9F}"/>
              </a:ext>
            </a:extLst>
          </p:cNvPr>
          <p:cNvSpPr>
            <a:spLocks noGrp="1"/>
          </p:cNvSpPr>
          <p:nvPr>
            <p:ph type="title"/>
          </p:nvPr>
        </p:nvSpPr>
        <p:spPr>
          <a:xfrm>
            <a:off x="648930" y="629266"/>
            <a:ext cx="9252154" cy="1223983"/>
          </a:xfrm>
        </p:spPr>
        <p:txBody>
          <a:bodyPr>
            <a:normAutofit/>
          </a:bodyPr>
          <a:lstStyle/>
          <a:p>
            <a:pPr>
              <a:lnSpc>
                <a:spcPct val="90000"/>
              </a:lnSpc>
            </a:pPr>
            <a:r>
              <a:rPr lang="en-US" altLang="zh-CN" sz="3900" dirty="0"/>
              <a:t>E-commerce</a:t>
            </a:r>
            <a:br>
              <a:rPr lang="en-US" altLang="zh-CN" sz="3900" dirty="0"/>
            </a:br>
            <a:r>
              <a:rPr lang="en-US" altLang="zh-CN" sz="3900" dirty="0"/>
              <a:t>Why DW &amp; BI?</a:t>
            </a:r>
            <a:endParaRPr lang="en-IN" sz="3900" dirty="0"/>
          </a:p>
        </p:txBody>
      </p:sp>
      <p:sp>
        <p:nvSpPr>
          <p:cNvPr id="5" name="Slide Number Placeholder 4">
            <a:extLst>
              <a:ext uri="{FF2B5EF4-FFF2-40B4-BE49-F238E27FC236}">
                <a16:creationId xmlns:a16="http://schemas.microsoft.com/office/drawing/2014/main" id="{E594DAC3-FB92-4F59-A410-9784984EE672}"/>
              </a:ext>
            </a:extLst>
          </p:cNvPr>
          <p:cNvSpPr>
            <a:spLocks noGrp="1"/>
          </p:cNvSpPr>
          <p:nvPr>
            <p:ph type="sldNum" sz="quarter" idx="12"/>
          </p:nvPr>
        </p:nvSpPr>
        <p:spPr>
          <a:xfrm>
            <a:off x="10352540" y="295729"/>
            <a:ext cx="838199" cy="767687"/>
          </a:xfrm>
        </p:spPr>
        <p:txBody>
          <a:bodyPr>
            <a:normAutofit/>
          </a:bodyPr>
          <a:lstStyle/>
          <a:p>
            <a:pPr>
              <a:spcAft>
                <a:spcPts val="600"/>
              </a:spcAft>
            </a:pPr>
            <a:fld id="{DB73B8A0-FFC5-45C9-A7E2-6556BDAB335D}" type="slidenum">
              <a:rPr lang="en-US" smtClean="0"/>
              <a:pPr>
                <a:spcAft>
                  <a:spcPts val="600"/>
                </a:spcAft>
              </a:pPr>
              <a:t>6</a:t>
            </a:fld>
            <a:endParaRPr lang="en-US"/>
          </a:p>
        </p:txBody>
      </p:sp>
      <p:sp>
        <p:nvSpPr>
          <p:cNvPr id="3" name="Content Placeholder 2">
            <a:extLst>
              <a:ext uri="{FF2B5EF4-FFF2-40B4-BE49-F238E27FC236}">
                <a16:creationId xmlns:a16="http://schemas.microsoft.com/office/drawing/2014/main" id="{63E9F24D-6C98-4856-97C9-627DCBA21505}"/>
              </a:ext>
            </a:extLst>
          </p:cNvPr>
          <p:cNvSpPr>
            <a:spLocks noGrp="1"/>
          </p:cNvSpPr>
          <p:nvPr>
            <p:ph idx="1"/>
          </p:nvPr>
        </p:nvSpPr>
        <p:spPr>
          <a:xfrm>
            <a:off x="1103311" y="2052214"/>
            <a:ext cx="4338409" cy="4196185"/>
          </a:xfrm>
        </p:spPr>
        <p:txBody>
          <a:bodyPr>
            <a:normAutofit/>
          </a:bodyPr>
          <a:lstStyle/>
          <a:p>
            <a:r>
              <a:rPr lang="en-US" altLang="zh-CN" dirty="0"/>
              <a:t>Improved decision making</a:t>
            </a:r>
          </a:p>
          <a:p>
            <a:r>
              <a:rPr lang="en-US" altLang="zh-CN" dirty="0"/>
              <a:t>Analysis that matches business processes</a:t>
            </a:r>
          </a:p>
          <a:p>
            <a:r>
              <a:rPr lang="en-US" altLang="zh-CN" dirty="0"/>
              <a:t>Data consistency</a:t>
            </a:r>
          </a:p>
          <a:p>
            <a:r>
              <a:rPr lang="en-US" altLang="zh-CN" dirty="0"/>
              <a:t>NOSQL analysis</a:t>
            </a:r>
          </a:p>
          <a:p>
            <a:pPr lvl="1"/>
            <a:r>
              <a:rPr lang="en-US" altLang="zh-CN" dirty="0"/>
              <a:t>OLAP tools</a:t>
            </a:r>
          </a:p>
          <a:p>
            <a:pPr lvl="1"/>
            <a:r>
              <a:rPr lang="en-US" altLang="zh-CN" dirty="0"/>
              <a:t>Visualizations</a:t>
            </a:r>
          </a:p>
          <a:p>
            <a:endParaRPr lang="en-IN" dirty="0"/>
          </a:p>
        </p:txBody>
      </p:sp>
      <p:pic>
        <p:nvPicPr>
          <p:cNvPr id="6" name="Picture 5">
            <a:extLst>
              <a:ext uri="{FF2B5EF4-FFF2-40B4-BE49-F238E27FC236}">
                <a16:creationId xmlns:a16="http://schemas.microsoft.com/office/drawing/2014/main" id="{573EC706-5393-462F-A89E-AFDA193F859E}"/>
              </a:ext>
            </a:extLst>
          </p:cNvPr>
          <p:cNvPicPr>
            <a:picLocks noChangeAspect="1"/>
          </p:cNvPicPr>
          <p:nvPr/>
        </p:nvPicPr>
        <p:blipFill>
          <a:blip r:embed="rId3"/>
          <a:stretch>
            <a:fillRect/>
          </a:stretch>
        </p:blipFill>
        <p:spPr>
          <a:xfrm>
            <a:off x="6091916" y="2105945"/>
            <a:ext cx="5451627" cy="408872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06718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Kohler – Business Process</a:t>
            </a:r>
            <a:endParaRPr lang="zh-CN" altLang="en-US" dirty="0"/>
          </a:p>
        </p:txBody>
      </p:sp>
      <p:graphicFrame>
        <p:nvGraphicFramePr>
          <p:cNvPr id="4" name="Content Placeholder 3"/>
          <p:cNvGraphicFramePr>
            <a:graphicFrameLocks noGrp="1"/>
          </p:cNvGraphicFramePr>
          <p:nvPr>
            <p:ph idx="1"/>
          </p:nvPr>
        </p:nvGraphicFramePr>
        <p:xfrm>
          <a:off x="1991541" y="2060848"/>
          <a:ext cx="8136906" cy="4297329"/>
        </p:xfrm>
        <a:graphic>
          <a:graphicData uri="http://schemas.openxmlformats.org/drawingml/2006/table">
            <a:tbl>
              <a:tblPr firstRow="1" firstCol="1" bandRow="1">
                <a:tableStyleId>{21E4AEA4-8DFA-4A89-87EB-49C32662AFE0}</a:tableStyleId>
              </a:tblPr>
              <a:tblGrid>
                <a:gridCol w="2561759">
                  <a:extLst>
                    <a:ext uri="{9D8B030D-6E8A-4147-A177-3AD203B41FA5}">
                      <a16:colId xmlns:a16="http://schemas.microsoft.com/office/drawing/2014/main" val="20000"/>
                    </a:ext>
                  </a:extLst>
                </a:gridCol>
                <a:gridCol w="555700">
                  <a:extLst>
                    <a:ext uri="{9D8B030D-6E8A-4147-A177-3AD203B41FA5}">
                      <a16:colId xmlns:a16="http://schemas.microsoft.com/office/drawing/2014/main" val="20001"/>
                    </a:ext>
                  </a:extLst>
                </a:gridCol>
                <a:gridCol w="555700">
                  <a:extLst>
                    <a:ext uri="{9D8B030D-6E8A-4147-A177-3AD203B41FA5}">
                      <a16:colId xmlns:a16="http://schemas.microsoft.com/office/drawing/2014/main" val="20002"/>
                    </a:ext>
                  </a:extLst>
                </a:gridCol>
                <a:gridCol w="560475">
                  <a:extLst>
                    <a:ext uri="{9D8B030D-6E8A-4147-A177-3AD203B41FA5}">
                      <a16:colId xmlns:a16="http://schemas.microsoft.com/office/drawing/2014/main" val="20003"/>
                    </a:ext>
                  </a:extLst>
                </a:gridCol>
                <a:gridCol w="560475">
                  <a:extLst>
                    <a:ext uri="{9D8B030D-6E8A-4147-A177-3AD203B41FA5}">
                      <a16:colId xmlns:a16="http://schemas.microsoft.com/office/drawing/2014/main" val="20004"/>
                    </a:ext>
                  </a:extLst>
                </a:gridCol>
                <a:gridCol w="560475">
                  <a:extLst>
                    <a:ext uri="{9D8B030D-6E8A-4147-A177-3AD203B41FA5}">
                      <a16:colId xmlns:a16="http://schemas.microsoft.com/office/drawing/2014/main" val="20005"/>
                    </a:ext>
                  </a:extLst>
                </a:gridCol>
                <a:gridCol w="560475">
                  <a:extLst>
                    <a:ext uri="{9D8B030D-6E8A-4147-A177-3AD203B41FA5}">
                      <a16:colId xmlns:a16="http://schemas.microsoft.com/office/drawing/2014/main" val="20006"/>
                    </a:ext>
                  </a:extLst>
                </a:gridCol>
                <a:gridCol w="560475">
                  <a:extLst>
                    <a:ext uri="{9D8B030D-6E8A-4147-A177-3AD203B41FA5}">
                      <a16:colId xmlns:a16="http://schemas.microsoft.com/office/drawing/2014/main" val="20007"/>
                    </a:ext>
                  </a:extLst>
                </a:gridCol>
                <a:gridCol w="561429">
                  <a:extLst>
                    <a:ext uri="{9D8B030D-6E8A-4147-A177-3AD203B41FA5}">
                      <a16:colId xmlns:a16="http://schemas.microsoft.com/office/drawing/2014/main" val="20008"/>
                    </a:ext>
                  </a:extLst>
                </a:gridCol>
                <a:gridCol w="587209">
                  <a:extLst>
                    <a:ext uri="{9D8B030D-6E8A-4147-A177-3AD203B41FA5}">
                      <a16:colId xmlns:a16="http://schemas.microsoft.com/office/drawing/2014/main" val="20009"/>
                    </a:ext>
                  </a:extLst>
                </a:gridCol>
                <a:gridCol w="512734">
                  <a:extLst>
                    <a:ext uri="{9D8B030D-6E8A-4147-A177-3AD203B41FA5}">
                      <a16:colId xmlns:a16="http://schemas.microsoft.com/office/drawing/2014/main" val="20010"/>
                    </a:ext>
                  </a:extLst>
                </a:gridCol>
              </a:tblGrid>
              <a:tr h="1522149">
                <a:tc>
                  <a:txBody>
                    <a:bodyPr/>
                    <a:lstStyle/>
                    <a:p>
                      <a:pPr marL="71755" marR="71755" algn="ctr">
                        <a:spcAft>
                          <a:spcPts val="0"/>
                        </a:spcAft>
                      </a:pPr>
                      <a:r>
                        <a:rPr lang="en-US" sz="2000" kern="100" dirty="0">
                          <a:effectLst/>
                        </a:rPr>
                        <a:t> </a:t>
                      </a:r>
                      <a:endParaRPr lang="zh-CN" sz="1800" kern="100" dirty="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dirty="0">
                          <a:effectLst/>
                        </a:rPr>
                        <a:t>Date &amp; Time</a:t>
                      </a:r>
                      <a:endParaRPr lang="zh-CN" sz="1400" kern="100" dirty="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a:effectLst/>
                        </a:rPr>
                        <a:t>vendor</a:t>
                      </a:r>
                      <a:endParaRPr lang="zh-CN" sz="1400" kern="10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a:effectLst/>
                        </a:rPr>
                        <a:t>Product</a:t>
                      </a:r>
                      <a:endParaRPr lang="zh-CN" sz="1400" kern="10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a:effectLst/>
                        </a:rPr>
                        <a:t>Part</a:t>
                      </a:r>
                      <a:endParaRPr lang="zh-CN" sz="1400" kern="10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a:effectLst/>
                        </a:rPr>
                        <a:t>Transaction</a:t>
                      </a:r>
                      <a:endParaRPr lang="zh-CN" sz="1400" kern="10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dirty="0">
                          <a:effectLst/>
                        </a:rPr>
                        <a:t>Customer</a:t>
                      </a:r>
                      <a:endParaRPr lang="zh-CN" sz="1400" kern="100" dirty="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dirty="0">
                          <a:effectLst/>
                        </a:rPr>
                        <a:t>Media</a:t>
                      </a:r>
                      <a:endParaRPr lang="zh-CN" sz="1400" kern="100" dirty="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a:effectLst/>
                        </a:rPr>
                        <a:t>Service policy</a:t>
                      </a:r>
                      <a:endParaRPr lang="zh-CN" sz="1400" kern="10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a:effectLst/>
                        </a:rPr>
                        <a:t>Status &amp; Types</a:t>
                      </a:r>
                      <a:endParaRPr lang="zh-CN" sz="1400" kern="100">
                        <a:effectLst/>
                        <a:latin typeface="Calibri"/>
                        <a:ea typeface="宋体"/>
                        <a:cs typeface="Times New Roman"/>
                      </a:endParaRPr>
                    </a:p>
                  </a:txBody>
                  <a:tcPr marL="68580" marR="68580" marT="0" marB="0" vert="eaVert" anchor="b"/>
                </a:tc>
                <a:tc>
                  <a:txBody>
                    <a:bodyPr/>
                    <a:lstStyle/>
                    <a:p>
                      <a:pPr marL="71755" marR="71755" algn="ctr">
                        <a:spcAft>
                          <a:spcPts val="0"/>
                        </a:spcAft>
                      </a:pPr>
                      <a:r>
                        <a:rPr lang="en-US" sz="1400" kern="100" dirty="0">
                          <a:effectLst/>
                        </a:rPr>
                        <a:t>Carrier</a:t>
                      </a:r>
                      <a:endParaRPr lang="zh-CN" sz="1400" kern="100" dirty="0">
                        <a:effectLst/>
                        <a:latin typeface="Calibri"/>
                        <a:ea typeface="宋体"/>
                        <a:cs typeface="Times New Roman"/>
                      </a:endParaRPr>
                    </a:p>
                  </a:txBody>
                  <a:tcPr marL="68580" marR="68580" marT="0" marB="0" vert="eaVert" anchor="b"/>
                </a:tc>
                <a:extLst>
                  <a:ext uri="{0D108BD9-81ED-4DB2-BD59-A6C34878D82A}">
                    <a16:rowId xmlns:a16="http://schemas.microsoft.com/office/drawing/2014/main" val="10000"/>
                  </a:ext>
                </a:extLst>
              </a:tr>
              <a:tr h="260940">
                <a:tc>
                  <a:txBody>
                    <a:bodyPr/>
                    <a:lstStyle/>
                    <a:p>
                      <a:pPr algn="ctr">
                        <a:spcAft>
                          <a:spcPts val="0"/>
                        </a:spcAft>
                      </a:pPr>
                      <a:r>
                        <a:rPr lang="en-US" sz="1400" kern="100" dirty="0">
                          <a:effectLst/>
                        </a:rPr>
                        <a:t>procurement</a:t>
                      </a:r>
                      <a:endParaRPr lang="zh-CN" sz="1200" kern="100" dirty="0">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1"/>
                  </a:ext>
                </a:extLst>
              </a:tr>
              <a:tr h="260940">
                <a:tc>
                  <a:txBody>
                    <a:bodyPr/>
                    <a:lstStyle/>
                    <a:p>
                      <a:pPr algn="ctr">
                        <a:spcAft>
                          <a:spcPts val="0"/>
                        </a:spcAft>
                      </a:pPr>
                      <a:r>
                        <a:rPr lang="en-US" sz="1400" kern="100">
                          <a:effectLst/>
                        </a:rPr>
                        <a:t>manufacturing</a:t>
                      </a:r>
                      <a:endParaRPr lang="zh-CN" sz="1200" kern="100">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2"/>
                  </a:ext>
                </a:extLst>
              </a:tr>
              <a:tr h="260940">
                <a:tc>
                  <a:txBody>
                    <a:bodyPr/>
                    <a:lstStyle/>
                    <a:p>
                      <a:pPr algn="ctr">
                        <a:spcAft>
                          <a:spcPts val="0"/>
                        </a:spcAft>
                      </a:pPr>
                      <a:r>
                        <a:rPr lang="en-US" sz="1400" kern="100" dirty="0">
                          <a:solidFill>
                            <a:srgbClr val="FF0000"/>
                          </a:solidFill>
                          <a:effectLst/>
                        </a:rPr>
                        <a:t>sales</a:t>
                      </a:r>
                      <a:endParaRPr lang="zh-CN" sz="1200" kern="100" dirty="0">
                        <a:solidFill>
                          <a:srgbClr val="FF0000"/>
                        </a:solidFill>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3"/>
                  </a:ext>
                </a:extLst>
              </a:tr>
              <a:tr h="260940">
                <a:tc>
                  <a:txBody>
                    <a:bodyPr/>
                    <a:lstStyle/>
                    <a:p>
                      <a:pPr algn="ctr">
                        <a:spcAft>
                          <a:spcPts val="0"/>
                        </a:spcAft>
                      </a:pPr>
                      <a:r>
                        <a:rPr lang="en-US" sz="1400" kern="100" dirty="0">
                          <a:effectLst/>
                        </a:rPr>
                        <a:t>inventory</a:t>
                      </a:r>
                      <a:endParaRPr lang="zh-CN" sz="1200" kern="100" dirty="0">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4"/>
                  </a:ext>
                </a:extLst>
              </a:tr>
              <a:tr h="260940">
                <a:tc>
                  <a:txBody>
                    <a:bodyPr/>
                    <a:lstStyle/>
                    <a:p>
                      <a:pPr algn="ctr">
                        <a:spcAft>
                          <a:spcPts val="0"/>
                        </a:spcAft>
                      </a:pPr>
                      <a:r>
                        <a:rPr lang="en-US" sz="1400" kern="100">
                          <a:effectLst/>
                        </a:rPr>
                        <a:t>HR</a:t>
                      </a:r>
                      <a:endParaRPr lang="zh-CN" sz="1200" kern="100">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5"/>
                  </a:ext>
                </a:extLst>
              </a:tr>
              <a:tr h="260940">
                <a:tc>
                  <a:txBody>
                    <a:bodyPr/>
                    <a:lstStyle/>
                    <a:p>
                      <a:pPr algn="ctr">
                        <a:spcAft>
                          <a:spcPts val="0"/>
                        </a:spcAft>
                      </a:pPr>
                      <a:r>
                        <a:rPr lang="en-US" sz="1400" kern="100">
                          <a:effectLst/>
                        </a:rPr>
                        <a:t>financial</a:t>
                      </a:r>
                      <a:endParaRPr lang="zh-CN" sz="1200" kern="100">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6"/>
                  </a:ext>
                </a:extLst>
              </a:tr>
              <a:tr h="260940">
                <a:tc>
                  <a:txBody>
                    <a:bodyPr/>
                    <a:lstStyle/>
                    <a:p>
                      <a:pPr algn="ctr">
                        <a:spcAft>
                          <a:spcPts val="0"/>
                        </a:spcAft>
                      </a:pPr>
                      <a:r>
                        <a:rPr lang="en-US" sz="1400" kern="100">
                          <a:effectLst/>
                        </a:rPr>
                        <a:t>payroll</a:t>
                      </a:r>
                      <a:endParaRPr lang="zh-CN" sz="1200" kern="100">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7"/>
                  </a:ext>
                </a:extLst>
              </a:tr>
              <a:tr h="260940">
                <a:tc>
                  <a:txBody>
                    <a:bodyPr/>
                    <a:lstStyle/>
                    <a:p>
                      <a:pPr algn="ctr">
                        <a:spcAft>
                          <a:spcPts val="0"/>
                        </a:spcAft>
                      </a:pPr>
                      <a:r>
                        <a:rPr lang="en-US" sz="1400" kern="100">
                          <a:effectLst/>
                        </a:rPr>
                        <a:t>marketing</a:t>
                      </a:r>
                      <a:endParaRPr lang="zh-CN" sz="1200" kern="100">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8"/>
                  </a:ext>
                </a:extLst>
              </a:tr>
              <a:tr h="260940">
                <a:tc>
                  <a:txBody>
                    <a:bodyPr/>
                    <a:lstStyle/>
                    <a:p>
                      <a:pPr algn="ctr">
                        <a:spcAft>
                          <a:spcPts val="0"/>
                        </a:spcAft>
                      </a:pPr>
                      <a:r>
                        <a:rPr lang="en-US" sz="1400" kern="100" dirty="0">
                          <a:effectLst/>
                        </a:rPr>
                        <a:t>customer services</a:t>
                      </a:r>
                      <a:endParaRPr lang="zh-CN" sz="1200" kern="100" dirty="0">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9"/>
                  </a:ext>
                </a:extLst>
              </a:tr>
              <a:tr h="260940">
                <a:tc>
                  <a:txBody>
                    <a:bodyPr/>
                    <a:lstStyle/>
                    <a:p>
                      <a:pPr algn="ctr">
                        <a:spcAft>
                          <a:spcPts val="0"/>
                        </a:spcAft>
                      </a:pPr>
                      <a:r>
                        <a:rPr lang="en-US" sz="1400" kern="100" dirty="0">
                          <a:effectLst/>
                        </a:rPr>
                        <a:t>infrastructure and  operations</a:t>
                      </a:r>
                      <a:endParaRPr lang="zh-CN" sz="1200" kern="100" dirty="0">
                        <a:effectLst/>
                        <a:latin typeface="Calibri"/>
                        <a:ea typeface="宋体"/>
                        <a:cs typeface="Times New Roman"/>
                      </a:endParaRPr>
                    </a:p>
                  </a:txBody>
                  <a:tcPr marL="68580" marR="68580" marT="0" marB="0"/>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X</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10"/>
                  </a:ext>
                </a:extLst>
              </a:tr>
            </a:tbl>
          </a:graphicData>
        </a:graphic>
      </p:graphicFrame>
      <p:sp>
        <p:nvSpPr>
          <p:cNvPr id="5" name="Slide Number Placeholder 4">
            <a:extLst>
              <a:ext uri="{FF2B5EF4-FFF2-40B4-BE49-F238E27FC236}">
                <a16:creationId xmlns:a16="http://schemas.microsoft.com/office/drawing/2014/main" id="{035C7A36-2FE4-4148-8BD3-1B7B30B35F17}"/>
              </a:ext>
            </a:extLst>
          </p:cNvPr>
          <p:cNvSpPr>
            <a:spLocks noGrp="1"/>
          </p:cNvSpPr>
          <p:nvPr>
            <p:ph type="sldNum" sz="quarter" idx="12"/>
          </p:nvPr>
        </p:nvSpPr>
        <p:spPr/>
        <p:txBody>
          <a:bodyPr/>
          <a:lstStyle/>
          <a:p>
            <a:fld id="{DB73B8A0-FFC5-45C9-A7E2-6556BDAB335D}" type="slidenum">
              <a:rPr lang="en-US" smtClean="0"/>
              <a:t>7</a:t>
            </a:fld>
            <a:endParaRPr lang="en-US"/>
          </a:p>
        </p:txBody>
      </p:sp>
    </p:spTree>
    <p:extLst>
      <p:ext uri="{BB962C8B-B14F-4D97-AF65-F5344CB8AC3E}">
        <p14:creationId xmlns:p14="http://schemas.microsoft.com/office/powerpoint/2010/main" val="3923788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Opportunity Matrix -- Sales</a:t>
            </a:r>
            <a:endParaRPr lang="zh-CN" altLang="en-US" dirty="0"/>
          </a:p>
        </p:txBody>
      </p:sp>
      <p:graphicFrame>
        <p:nvGraphicFramePr>
          <p:cNvPr id="4" name="Content Placeholder 3"/>
          <p:cNvGraphicFramePr>
            <a:graphicFrameLocks noGrp="1"/>
          </p:cNvGraphicFramePr>
          <p:nvPr>
            <p:ph idx="1"/>
          </p:nvPr>
        </p:nvGraphicFramePr>
        <p:xfrm>
          <a:off x="1775520" y="1844824"/>
          <a:ext cx="8712968" cy="4158461"/>
        </p:xfrm>
        <a:graphic>
          <a:graphicData uri="http://schemas.openxmlformats.org/drawingml/2006/table">
            <a:tbl>
              <a:tblPr firstRow="1" firstCol="1" bandRow="1">
                <a:tableStyleId>{21E4AEA4-8DFA-4A89-87EB-49C32662AFE0}</a:tableStyleId>
              </a:tblPr>
              <a:tblGrid>
                <a:gridCol w="2304256">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90736">
                  <a:extLst>
                    <a:ext uri="{9D8B030D-6E8A-4147-A177-3AD203B41FA5}">
                      <a16:colId xmlns:a16="http://schemas.microsoft.com/office/drawing/2014/main" val="20004"/>
                    </a:ext>
                  </a:extLst>
                </a:gridCol>
                <a:gridCol w="953480">
                  <a:extLst>
                    <a:ext uri="{9D8B030D-6E8A-4147-A177-3AD203B41FA5}">
                      <a16:colId xmlns:a16="http://schemas.microsoft.com/office/drawing/2014/main" val="20005"/>
                    </a:ext>
                  </a:extLst>
                </a:gridCol>
                <a:gridCol w="1080120">
                  <a:extLst>
                    <a:ext uri="{9D8B030D-6E8A-4147-A177-3AD203B41FA5}">
                      <a16:colId xmlns:a16="http://schemas.microsoft.com/office/drawing/2014/main" val="20006"/>
                    </a:ext>
                  </a:extLst>
                </a:gridCol>
              </a:tblGrid>
              <a:tr h="1206134">
                <a:tc>
                  <a:txBody>
                    <a:bodyPr/>
                    <a:lstStyle/>
                    <a:p>
                      <a:pPr algn="just">
                        <a:spcAft>
                          <a:spcPts val="0"/>
                        </a:spcAft>
                      </a:pPr>
                      <a:r>
                        <a:rPr lang="en-US" sz="1600" kern="100" dirty="0">
                          <a:effectLst/>
                        </a:rPr>
                        <a:t>Business Process</a:t>
                      </a:r>
                      <a:endParaRPr lang="zh-CN" sz="1600" kern="100" dirty="0">
                        <a:effectLst/>
                        <a:latin typeface="Calibri"/>
                        <a:ea typeface="宋体"/>
                        <a:cs typeface="Times New Roman"/>
                      </a:endParaRPr>
                    </a:p>
                  </a:txBody>
                  <a:tcPr marL="68580" marR="68580" marT="0" marB="0" anchor="ctr"/>
                </a:tc>
                <a:tc>
                  <a:txBody>
                    <a:bodyPr/>
                    <a:lstStyle/>
                    <a:p>
                      <a:pPr algn="just">
                        <a:spcAft>
                          <a:spcPts val="0"/>
                        </a:spcAft>
                      </a:pPr>
                      <a:r>
                        <a:rPr lang="en-US" sz="1400" kern="100" dirty="0">
                          <a:effectLst/>
                        </a:rPr>
                        <a:t>Customer</a:t>
                      </a:r>
                      <a:br>
                        <a:rPr lang="en-US" sz="1400" kern="100" dirty="0">
                          <a:effectLst/>
                        </a:rPr>
                      </a:br>
                      <a:r>
                        <a:rPr lang="en-US" sz="1400" kern="100" dirty="0">
                          <a:effectLst/>
                        </a:rPr>
                        <a:t> services</a:t>
                      </a:r>
                      <a:endParaRPr lang="zh-CN" sz="1400" kern="100" dirty="0">
                        <a:effectLst/>
                        <a:latin typeface="Calibri"/>
                        <a:ea typeface="宋体"/>
                        <a:cs typeface="Times New Roman"/>
                      </a:endParaRPr>
                    </a:p>
                  </a:txBody>
                  <a:tcPr marL="68580" marR="68580" marT="0" marB="0" anchor="ctr"/>
                </a:tc>
                <a:tc>
                  <a:txBody>
                    <a:bodyPr/>
                    <a:lstStyle/>
                    <a:p>
                      <a:pPr algn="just">
                        <a:spcAft>
                          <a:spcPts val="0"/>
                        </a:spcAft>
                      </a:pPr>
                      <a:r>
                        <a:rPr lang="en-US" sz="1400" kern="100">
                          <a:effectLst/>
                        </a:rPr>
                        <a:t>Financial</a:t>
                      </a:r>
                      <a:endParaRPr lang="zh-CN" sz="1400" kern="100">
                        <a:effectLst/>
                        <a:latin typeface="Calibri"/>
                        <a:ea typeface="宋体"/>
                        <a:cs typeface="Times New Roman"/>
                      </a:endParaRPr>
                    </a:p>
                  </a:txBody>
                  <a:tcPr marL="68580" marR="68580" marT="0" marB="0" anchor="ctr"/>
                </a:tc>
                <a:tc>
                  <a:txBody>
                    <a:bodyPr/>
                    <a:lstStyle/>
                    <a:p>
                      <a:pPr algn="just">
                        <a:spcAft>
                          <a:spcPts val="0"/>
                        </a:spcAft>
                      </a:pPr>
                      <a:r>
                        <a:rPr lang="en-US" sz="1400" kern="100">
                          <a:effectLst/>
                        </a:rPr>
                        <a:t>Operations  </a:t>
                      </a:r>
                      <a:endParaRPr lang="zh-CN" sz="1400" kern="100">
                        <a:effectLst/>
                        <a:latin typeface="Calibri"/>
                        <a:ea typeface="宋体"/>
                        <a:cs typeface="Times New Roman"/>
                      </a:endParaRPr>
                    </a:p>
                  </a:txBody>
                  <a:tcPr marL="68580" marR="68580" marT="0" marB="0" anchor="ctr"/>
                </a:tc>
                <a:tc>
                  <a:txBody>
                    <a:bodyPr/>
                    <a:lstStyle/>
                    <a:p>
                      <a:pPr algn="just">
                        <a:spcAft>
                          <a:spcPts val="0"/>
                        </a:spcAft>
                      </a:pPr>
                      <a:r>
                        <a:rPr lang="en-US" sz="1400" kern="100" dirty="0">
                          <a:effectLst/>
                        </a:rPr>
                        <a:t>Human Resource</a:t>
                      </a:r>
                      <a:endParaRPr lang="zh-CN" sz="1400" kern="100" dirty="0">
                        <a:effectLst/>
                        <a:latin typeface="Calibri"/>
                        <a:ea typeface="宋体"/>
                        <a:cs typeface="Times New Roman"/>
                      </a:endParaRPr>
                    </a:p>
                  </a:txBody>
                  <a:tcPr marL="68580" marR="68580" marT="0" marB="0" anchor="ctr"/>
                </a:tc>
                <a:tc>
                  <a:txBody>
                    <a:bodyPr/>
                    <a:lstStyle/>
                    <a:p>
                      <a:pPr algn="just">
                        <a:spcAft>
                          <a:spcPts val="0"/>
                        </a:spcAft>
                      </a:pPr>
                      <a:r>
                        <a:rPr lang="en-US" sz="1400" kern="100">
                          <a:effectLst/>
                        </a:rPr>
                        <a:t>Logistics</a:t>
                      </a:r>
                      <a:endParaRPr lang="zh-CN" sz="1400" kern="100">
                        <a:effectLst/>
                        <a:latin typeface="Calibri"/>
                        <a:ea typeface="宋体"/>
                        <a:cs typeface="Times New Roman"/>
                      </a:endParaRPr>
                    </a:p>
                  </a:txBody>
                  <a:tcPr marL="68580" marR="68580" marT="0" marB="0" anchor="ctr"/>
                </a:tc>
                <a:tc>
                  <a:txBody>
                    <a:bodyPr/>
                    <a:lstStyle/>
                    <a:p>
                      <a:pPr algn="just">
                        <a:spcAft>
                          <a:spcPts val="0"/>
                        </a:spcAft>
                      </a:pPr>
                      <a:r>
                        <a:rPr lang="en-US" sz="1400" kern="100" dirty="0">
                          <a:effectLst/>
                        </a:rPr>
                        <a:t>Strategy manage-</a:t>
                      </a:r>
                      <a:r>
                        <a:rPr lang="en-US" sz="1400" kern="100" dirty="0" err="1">
                          <a:effectLst/>
                        </a:rPr>
                        <a:t>ment</a:t>
                      </a:r>
                      <a:endParaRPr lang="zh-CN" sz="14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0"/>
                  </a:ext>
                </a:extLst>
              </a:tr>
              <a:tr h="594067">
                <a:tc>
                  <a:txBody>
                    <a:bodyPr/>
                    <a:lstStyle/>
                    <a:p>
                      <a:pPr marL="0" algn="l" rtl="0" eaLnBrk="1" latinLnBrk="0" hangingPunct="1">
                        <a:spcAft>
                          <a:spcPts val="0"/>
                        </a:spcAft>
                      </a:pPr>
                      <a:r>
                        <a:rPr kumimoji="0" lang="en-US" sz="1600" kern="100" dirty="0">
                          <a:solidFill>
                            <a:srgbClr val="FF0000"/>
                          </a:solidFill>
                          <a:effectLst/>
                        </a:rPr>
                        <a:t>Online</a:t>
                      </a:r>
                      <a:r>
                        <a:rPr kumimoji="0" lang="en-US" sz="1600" kern="100" baseline="0" dirty="0">
                          <a:solidFill>
                            <a:srgbClr val="FF0000"/>
                          </a:solidFill>
                          <a:effectLst/>
                        </a:rPr>
                        <a:t> </a:t>
                      </a:r>
                      <a:r>
                        <a:rPr kumimoji="0" lang="en-US" sz="1600" kern="100" dirty="0">
                          <a:solidFill>
                            <a:srgbClr val="FF0000"/>
                          </a:solidFill>
                          <a:effectLst/>
                        </a:rPr>
                        <a:t>sales transaction</a:t>
                      </a:r>
                      <a:endParaRPr kumimoji="0" lang="zh-CN" sz="1600" b="0" kern="100" dirty="0">
                        <a:solidFill>
                          <a:srgbClr val="FF0000"/>
                        </a:solidFill>
                        <a:effectLst/>
                        <a:latin typeface="+mn-lt"/>
                        <a:ea typeface="+mn-ea"/>
                        <a:cs typeface="+mn-cs"/>
                      </a:endParaRPr>
                    </a:p>
                  </a:txBody>
                  <a:tcPr marL="68580" marR="68580" marT="0" marB="0"/>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1"/>
                  </a:ext>
                </a:extLst>
              </a:tr>
              <a:tr h="576064">
                <a:tc>
                  <a:txBody>
                    <a:bodyPr/>
                    <a:lstStyle/>
                    <a:p>
                      <a:pPr marL="0" algn="l" rtl="0" eaLnBrk="1" latinLnBrk="0" hangingPunct="1">
                        <a:spcAft>
                          <a:spcPts val="0"/>
                        </a:spcAft>
                      </a:pPr>
                      <a:r>
                        <a:rPr kumimoji="0" lang="en-US" sz="1600" kern="100" dirty="0">
                          <a:effectLst/>
                        </a:rPr>
                        <a:t>In-store sales transaction</a:t>
                      </a:r>
                      <a:endParaRPr kumimoji="0" lang="zh-CN" sz="1600" b="0" kern="100" dirty="0">
                        <a:solidFill>
                          <a:schemeClr val="lt1"/>
                        </a:solidFill>
                        <a:effectLst/>
                        <a:latin typeface="+mn-lt"/>
                        <a:ea typeface="+mn-ea"/>
                        <a:cs typeface="+mn-cs"/>
                      </a:endParaRPr>
                    </a:p>
                  </a:txBody>
                  <a:tcPr marL="68580" marR="68580" marT="0" marB="0"/>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X</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2"/>
                  </a:ext>
                </a:extLst>
              </a:tr>
              <a:tr h="576064">
                <a:tc>
                  <a:txBody>
                    <a:bodyPr/>
                    <a:lstStyle/>
                    <a:p>
                      <a:pPr marL="0" algn="l" rtl="0" eaLnBrk="1" latinLnBrk="0" hangingPunct="1">
                        <a:spcAft>
                          <a:spcPts val="0"/>
                        </a:spcAft>
                      </a:pPr>
                      <a:r>
                        <a:rPr kumimoji="0" lang="en-US" sz="1600" kern="100" dirty="0">
                          <a:effectLst/>
                        </a:rPr>
                        <a:t>Vendor sales transaction</a:t>
                      </a:r>
                      <a:endParaRPr kumimoji="0" lang="zh-CN" sz="1600" b="0" kern="100" dirty="0">
                        <a:solidFill>
                          <a:schemeClr val="lt1"/>
                        </a:solidFill>
                        <a:effectLst/>
                        <a:latin typeface="+mn-lt"/>
                        <a:ea typeface="+mn-ea"/>
                        <a:cs typeface="+mn-cs"/>
                      </a:endParaRPr>
                    </a:p>
                  </a:txBody>
                  <a:tcPr marL="68580" marR="68580" marT="0" marB="0"/>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3"/>
                  </a:ext>
                </a:extLst>
              </a:tr>
              <a:tr h="402044">
                <a:tc>
                  <a:txBody>
                    <a:bodyPr/>
                    <a:lstStyle/>
                    <a:p>
                      <a:pPr marL="0" algn="just" rtl="0" eaLnBrk="1" latinLnBrk="0" hangingPunct="1">
                        <a:spcAft>
                          <a:spcPts val="0"/>
                        </a:spcAft>
                      </a:pPr>
                      <a:r>
                        <a:rPr kumimoji="0" lang="en-US" sz="1600" kern="100">
                          <a:effectLst/>
                        </a:rPr>
                        <a:t>Order processing</a:t>
                      </a:r>
                      <a:endParaRPr kumimoji="0" lang="zh-CN" sz="1600" b="0" kern="100">
                        <a:solidFill>
                          <a:schemeClr val="lt1"/>
                        </a:solidFill>
                        <a:effectLst/>
                        <a:latin typeface="+mn-lt"/>
                        <a:ea typeface="+mn-ea"/>
                        <a:cs typeface="+mn-cs"/>
                      </a:endParaRPr>
                    </a:p>
                  </a:txBody>
                  <a:tcPr marL="68580" marR="68580" marT="0" marB="0"/>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4"/>
                  </a:ext>
                </a:extLst>
              </a:tr>
              <a:tr h="402044">
                <a:tc>
                  <a:txBody>
                    <a:bodyPr/>
                    <a:lstStyle/>
                    <a:p>
                      <a:pPr marL="0" algn="just" rtl="0" eaLnBrk="1" latinLnBrk="0" hangingPunct="1">
                        <a:spcAft>
                          <a:spcPts val="0"/>
                        </a:spcAft>
                      </a:pPr>
                      <a:r>
                        <a:rPr kumimoji="0" lang="en-US" sz="1600" kern="100">
                          <a:effectLst/>
                        </a:rPr>
                        <a:t>Delivery process</a:t>
                      </a:r>
                      <a:endParaRPr kumimoji="0" lang="zh-CN" sz="1600" b="0" kern="100">
                        <a:solidFill>
                          <a:schemeClr val="lt1"/>
                        </a:solidFill>
                        <a:effectLst/>
                        <a:latin typeface="+mn-lt"/>
                        <a:ea typeface="+mn-ea"/>
                        <a:cs typeface="+mn-cs"/>
                      </a:endParaRPr>
                    </a:p>
                  </a:txBody>
                  <a:tcPr marL="68580" marR="68580" marT="0" marB="0"/>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extLst>
                  <a:ext uri="{0D108BD9-81ED-4DB2-BD59-A6C34878D82A}">
                    <a16:rowId xmlns:a16="http://schemas.microsoft.com/office/drawing/2014/main" val="10005"/>
                  </a:ext>
                </a:extLst>
              </a:tr>
              <a:tr h="402044">
                <a:tc>
                  <a:txBody>
                    <a:bodyPr/>
                    <a:lstStyle/>
                    <a:p>
                      <a:pPr marL="0" algn="just" rtl="0" eaLnBrk="1" latinLnBrk="0" hangingPunct="1">
                        <a:spcAft>
                          <a:spcPts val="0"/>
                        </a:spcAft>
                      </a:pPr>
                      <a:r>
                        <a:rPr kumimoji="0" lang="en-US" sz="1600" kern="100" dirty="0">
                          <a:effectLst/>
                        </a:rPr>
                        <a:t>Return policy</a:t>
                      </a:r>
                      <a:endParaRPr kumimoji="0" lang="zh-CN" sz="1600" b="0" kern="100" dirty="0">
                        <a:solidFill>
                          <a:schemeClr val="lt1"/>
                        </a:solidFill>
                        <a:effectLst/>
                        <a:latin typeface="+mn-lt"/>
                        <a:ea typeface="+mn-ea"/>
                        <a:cs typeface="+mn-cs"/>
                      </a:endParaRPr>
                    </a:p>
                  </a:txBody>
                  <a:tcPr marL="68580" marR="68580" marT="0" marB="0"/>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 </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a:effectLst/>
                        </a:rPr>
                        <a:t>X</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6"/>
                  </a:ext>
                </a:extLst>
              </a:tr>
            </a:tbl>
          </a:graphicData>
        </a:graphic>
      </p:graphicFrame>
      <p:sp>
        <p:nvSpPr>
          <p:cNvPr id="5" name="Slide Number Placeholder 4">
            <a:extLst>
              <a:ext uri="{FF2B5EF4-FFF2-40B4-BE49-F238E27FC236}">
                <a16:creationId xmlns:a16="http://schemas.microsoft.com/office/drawing/2014/main" id="{E05BDB9A-5335-4839-906C-CB4EB9A3F184}"/>
              </a:ext>
            </a:extLst>
          </p:cNvPr>
          <p:cNvSpPr>
            <a:spLocks noGrp="1"/>
          </p:cNvSpPr>
          <p:nvPr>
            <p:ph type="sldNum" sz="quarter" idx="12"/>
          </p:nvPr>
        </p:nvSpPr>
        <p:spPr/>
        <p:txBody>
          <a:bodyPr/>
          <a:lstStyle/>
          <a:p>
            <a:fld id="{DB73B8A0-FFC5-45C9-A7E2-6556BDAB335D}" type="slidenum">
              <a:rPr lang="en-US" smtClean="0"/>
              <a:t>8</a:t>
            </a:fld>
            <a:endParaRPr lang="en-US"/>
          </a:p>
        </p:txBody>
      </p:sp>
    </p:spTree>
    <p:extLst>
      <p:ext uri="{BB962C8B-B14F-4D97-AF65-F5344CB8AC3E}">
        <p14:creationId xmlns:p14="http://schemas.microsoft.com/office/powerpoint/2010/main" val="3663473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E-commerce…?</a:t>
            </a:r>
            <a:endParaRPr lang="zh-CN" altLang="en-US" dirty="0"/>
          </a:p>
        </p:txBody>
      </p:sp>
      <p:sp>
        <p:nvSpPr>
          <p:cNvPr id="3" name="Content Placeholder 2"/>
          <p:cNvSpPr>
            <a:spLocks noGrp="1"/>
          </p:cNvSpPr>
          <p:nvPr>
            <p:ph idx="1"/>
          </p:nvPr>
        </p:nvSpPr>
        <p:spPr>
          <a:xfrm>
            <a:off x="6692900" y="1930400"/>
            <a:ext cx="3517900" cy="4394200"/>
          </a:xfrm>
        </p:spPr>
        <p:txBody>
          <a:bodyPr/>
          <a:lstStyle/>
          <a:p>
            <a:r>
              <a:rPr lang="en-US" altLang="zh-CN" dirty="0"/>
              <a:t>According to the business processes in  opportunity grid. The e commerce has the multifold growth in last 3 years.</a:t>
            </a:r>
            <a:endParaRPr lang="zh-CN" altLang="en-US" dirty="0"/>
          </a:p>
        </p:txBody>
      </p:sp>
      <p:pic>
        <p:nvPicPr>
          <p:cNvPr id="3073" name="Picture 1" descr="C:\Users\user\AppData\Roaming\Tencent\Users\55995107\QQ\WinTemp\RichOle\OMR$N0TA~VN3`ZLR]S{71]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3" y="1916832"/>
            <a:ext cx="4905375" cy="44196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ECB8199-3045-4A03-AAF0-C5EF8C7EBA36}"/>
              </a:ext>
            </a:extLst>
          </p:cNvPr>
          <p:cNvSpPr>
            <a:spLocks noGrp="1"/>
          </p:cNvSpPr>
          <p:nvPr>
            <p:ph type="sldNum" sz="quarter" idx="12"/>
          </p:nvPr>
        </p:nvSpPr>
        <p:spPr/>
        <p:txBody>
          <a:bodyPr/>
          <a:lstStyle/>
          <a:p>
            <a:fld id="{DB73B8A0-FFC5-45C9-A7E2-6556BDAB335D}" type="slidenum">
              <a:rPr lang="en-US" smtClean="0"/>
              <a:t>9</a:t>
            </a:fld>
            <a:endParaRPr lang="en-US"/>
          </a:p>
        </p:txBody>
      </p:sp>
    </p:spTree>
    <p:extLst>
      <p:ext uri="{BB962C8B-B14F-4D97-AF65-F5344CB8AC3E}">
        <p14:creationId xmlns:p14="http://schemas.microsoft.com/office/powerpoint/2010/main" val="15983903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5480</TotalTime>
  <Words>2470</Words>
  <Application>Microsoft Office PowerPoint</Application>
  <PresentationFormat>Widescreen</PresentationFormat>
  <Paragraphs>990</Paragraphs>
  <Slides>36</Slides>
  <Notes>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Candara</vt:lpstr>
      <vt:lpstr>Century Gothic</vt:lpstr>
      <vt:lpstr>Lucida Sans Unicode</vt:lpstr>
      <vt:lpstr>Wingdings 3</vt:lpstr>
      <vt:lpstr>Ion</vt:lpstr>
      <vt:lpstr>DW AND BI DESIGN FOR KOHLER.COM</vt:lpstr>
      <vt:lpstr>Outline</vt:lpstr>
      <vt:lpstr>What is Kohler Inc…..</vt:lpstr>
      <vt:lpstr>Kohler Business divisions</vt:lpstr>
      <vt:lpstr>Kohler – E-commerce</vt:lpstr>
      <vt:lpstr>E-commerce Why DW &amp; BI?</vt:lpstr>
      <vt:lpstr>Kohler – Business Process</vt:lpstr>
      <vt:lpstr>Opportunity Matrix -- Sales</vt:lpstr>
      <vt:lpstr>Why E-commerce…?</vt:lpstr>
      <vt:lpstr>E-commerce High Level Bus Matrix </vt:lpstr>
      <vt:lpstr>E-commerce Detailed Bus Matrix</vt:lpstr>
      <vt:lpstr> </vt:lpstr>
      <vt:lpstr> </vt:lpstr>
      <vt:lpstr>Star Schema of Sale transaction line-item fact</vt:lpstr>
      <vt:lpstr>E-commerce Dimension Table Detailed Diagram : Product Dimension</vt:lpstr>
      <vt:lpstr>E-commerce Dimension Attribute Detail Descriptions – Product key </vt:lpstr>
      <vt:lpstr>E-commerce  Conformed Dimensions</vt:lpstr>
      <vt:lpstr>E-commerce Transformation Rules</vt:lpstr>
      <vt:lpstr>E-commerce Aggregate Tables </vt:lpstr>
      <vt:lpstr>E-commerce Aggregate Table (cont.)</vt:lpstr>
      <vt:lpstr>E-commerce Aggregate Table (cont.)</vt:lpstr>
      <vt:lpstr>E-commerce Cube</vt:lpstr>
      <vt:lpstr>E-commerce Cube(con’t)</vt:lpstr>
      <vt:lpstr>E-commerce User &amp; Task Analysis (con’t)</vt:lpstr>
      <vt:lpstr>E-commerce User &amp; Task Analysis</vt:lpstr>
      <vt:lpstr>E-commerce BI Portal Landscape – Operational</vt:lpstr>
      <vt:lpstr>Analytical Dashboard using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E-commerce - Implementation Considerations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CHAUDHARY, Shashank</dc:creator>
  <cp:lastModifiedBy>Shashank Chaudhary</cp:lastModifiedBy>
  <cp:revision>44</cp:revision>
  <dcterms:created xsi:type="dcterms:W3CDTF">2022-04-22T17:51:25Z</dcterms:created>
  <dcterms:modified xsi:type="dcterms:W3CDTF">2022-05-01T04:13:02Z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5765e7c-a9dd-4e6b-8420-68c9aede0a06_Enabled">
    <vt:lpwstr>true</vt:lpwstr>
  </property>
  <property fmtid="{D5CDD505-2E9C-101B-9397-08002B2CF9AE}" pid="3" name="MSIP_Label_55765e7c-a9dd-4e6b-8420-68c9aede0a06_SetDate">
    <vt:lpwstr>2022-04-25T13:26:01Z</vt:lpwstr>
  </property>
  <property fmtid="{D5CDD505-2E9C-101B-9397-08002B2CF9AE}" pid="4" name="MSIP_Label_55765e7c-a9dd-4e6b-8420-68c9aede0a06_Method">
    <vt:lpwstr>Privileged</vt:lpwstr>
  </property>
  <property fmtid="{D5CDD505-2E9C-101B-9397-08002B2CF9AE}" pid="5" name="MSIP_Label_55765e7c-a9dd-4e6b-8420-68c9aede0a06_Name">
    <vt:lpwstr>Public</vt:lpwstr>
  </property>
  <property fmtid="{D5CDD505-2E9C-101B-9397-08002B2CF9AE}" pid="6" name="MSIP_Label_55765e7c-a9dd-4e6b-8420-68c9aede0a06_SiteId">
    <vt:lpwstr>5d2d3f03-286e-4643-8f5b-10565608e5f8</vt:lpwstr>
  </property>
  <property fmtid="{D5CDD505-2E9C-101B-9397-08002B2CF9AE}" pid="7" name="MSIP_Label_55765e7c-a9dd-4e6b-8420-68c9aede0a06_ActionId">
    <vt:lpwstr>d86b6732-9adf-4479-89ee-0208b39f88bc</vt:lpwstr>
  </property>
  <property fmtid="{D5CDD505-2E9C-101B-9397-08002B2CF9AE}" pid="8" name="MSIP_Label_55765e7c-a9dd-4e6b-8420-68c9aede0a06_ContentBits">
    <vt:lpwstr>0</vt:lpwstr>
  </property>
</Properties>
</file>